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718" r:id="rId2"/>
  </p:sldMasterIdLst>
  <p:notesMasterIdLst>
    <p:notesMasterId r:id="rId21"/>
  </p:notesMasterIdLst>
  <p:sldIdLst>
    <p:sldId id="256" r:id="rId3"/>
    <p:sldId id="268" r:id="rId4"/>
    <p:sldId id="257" r:id="rId5"/>
    <p:sldId id="263" r:id="rId6"/>
    <p:sldId id="264" r:id="rId7"/>
    <p:sldId id="265" r:id="rId8"/>
    <p:sldId id="266" r:id="rId9"/>
    <p:sldId id="267" r:id="rId10"/>
    <p:sldId id="269" r:id="rId11"/>
    <p:sldId id="270" r:id="rId12"/>
    <p:sldId id="272" r:id="rId13"/>
    <p:sldId id="273" r:id="rId14"/>
    <p:sldId id="274" r:id="rId15"/>
    <p:sldId id="280" r:id="rId16"/>
    <p:sldId id="275" r:id="rId17"/>
    <p:sldId id="278" r:id="rId18"/>
    <p:sldId id="281" r:id="rId19"/>
    <p:sldId id="279" r:id="rId20"/>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A9D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淺色樣式 1 - 輔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E25E649-3F16-4E02-A733-19D2CDBF48F0}" styleName="中等深淺樣式 3 - 輔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中等深淺樣式 3 - 輔色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4C1A8A3-306A-4EB7-A6B1-4F7E0EB9C5D6}" styleName="中等深淺樣式 3 - 輔色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145760-6160-4A53-A6E9-E3F420113885}" type="datetimeFigureOut">
              <a:rPr lang="zh-TW" altLang="en-US" smtClean="0"/>
              <a:t>2019/10/7</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6BC888-246C-4D74-B896-47C86ADE2239}" type="slidenum">
              <a:rPr lang="zh-TW" altLang="en-US" smtClean="0"/>
              <a:t>‹#›</a:t>
            </a:fld>
            <a:endParaRPr lang="zh-TW" altLang="en-US"/>
          </a:p>
        </p:txBody>
      </p:sp>
    </p:spTree>
    <p:extLst>
      <p:ext uri="{BB962C8B-B14F-4D97-AF65-F5344CB8AC3E}">
        <p14:creationId xmlns:p14="http://schemas.microsoft.com/office/powerpoint/2010/main" val="1133398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46BC888-246C-4D74-B896-47C86ADE2239}" type="slidenum">
              <a:rPr lang="zh-TW" altLang="en-US" smtClean="0"/>
              <a:t>1</a:t>
            </a:fld>
            <a:endParaRPr lang="zh-TW" altLang="en-US"/>
          </a:p>
        </p:txBody>
      </p:sp>
    </p:spTree>
    <p:extLst>
      <p:ext uri="{BB962C8B-B14F-4D97-AF65-F5344CB8AC3E}">
        <p14:creationId xmlns:p14="http://schemas.microsoft.com/office/powerpoint/2010/main" val="2036303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45BEB4-688F-49CC-826C-F206443F4EA0}" type="datetime1">
              <a:rPr lang="en-US" altLang="zh-TW" smtClean="0"/>
              <a:t>10/7/2019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dirty="0"/>
          </a:p>
        </p:txBody>
      </p:sp>
    </p:spTree>
    <p:extLst>
      <p:ext uri="{BB962C8B-B14F-4D97-AF65-F5344CB8AC3E}">
        <p14:creationId xmlns:p14="http://schemas.microsoft.com/office/powerpoint/2010/main" val="1656086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9076A8-6946-4004-B849-FE7BB0DB44A4}" type="datetime1">
              <a:rPr lang="en-US" altLang="zh-TW" smtClean="0"/>
              <a:t>10/7/2019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dirty="0"/>
          </a:p>
        </p:txBody>
      </p:sp>
    </p:spTree>
    <p:extLst>
      <p:ext uri="{BB962C8B-B14F-4D97-AF65-F5344CB8AC3E}">
        <p14:creationId xmlns:p14="http://schemas.microsoft.com/office/powerpoint/2010/main" val="179237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085598-4986-4899-99C2-547E7F46430E}" type="datetime1">
              <a:rPr lang="en-US" altLang="zh-TW" smtClean="0"/>
              <a:t>10/7/2019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dirty="0"/>
          </a:p>
        </p:txBody>
      </p:sp>
    </p:spTree>
    <p:extLst>
      <p:ext uri="{BB962C8B-B14F-4D97-AF65-F5344CB8AC3E}">
        <p14:creationId xmlns:p14="http://schemas.microsoft.com/office/powerpoint/2010/main" val="3962857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45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A0794377-C89E-491A-AACB-1C58FF3C84C0}" type="datetime1">
              <a:rPr lang="en-US" altLang="zh-TW" smtClean="0"/>
              <a:t>10/7/2019</a:t>
            </a:fld>
            <a:endParaRPr lang="en-US" dirty="0"/>
          </a:p>
        </p:txBody>
      </p:sp>
      <p:sp>
        <p:nvSpPr>
          <p:cNvPr id="5" name="頁尾版面配置區 4"/>
          <p:cNvSpPr>
            <a:spLocks noGrp="1"/>
          </p:cNvSpPr>
          <p:nvPr>
            <p:ph type="ftr" sz="quarter" idx="11"/>
          </p:nvPr>
        </p:nvSpPr>
        <p:spPr/>
        <p:txBody>
          <a:bodyPr/>
          <a:lstStyle/>
          <a:p>
            <a:endParaRPr lang="en-US" dirty="0"/>
          </a:p>
        </p:txBody>
      </p:sp>
      <p:sp>
        <p:nvSpPr>
          <p:cNvPr id="6" name="投影片編號版面配置區 5"/>
          <p:cNvSpPr>
            <a:spLocks noGrp="1"/>
          </p:cNvSpPr>
          <p:nvPr>
            <p:ph type="sldNum" sz="quarter" idx="12"/>
          </p:nvPr>
        </p:nvSpPr>
        <p:spPr/>
        <p:txBody>
          <a:bodyPr/>
          <a:lstStyle/>
          <a:p>
            <a:fld id="{3A2F0832-F084-422D-97D1-AF848F4F2C34}" type="slidenum">
              <a:rPr lang="en-US" smtClean="0"/>
              <a:t>‹#›</a:t>
            </a:fld>
            <a:endParaRPr lang="en-US" dirty="0"/>
          </a:p>
        </p:txBody>
      </p:sp>
    </p:spTree>
    <p:extLst>
      <p:ext uri="{BB962C8B-B14F-4D97-AF65-F5344CB8AC3E}">
        <p14:creationId xmlns:p14="http://schemas.microsoft.com/office/powerpoint/2010/main" val="1553789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10511B1-3B02-473F-90A9-609978BEB842}" type="datetime1">
              <a:rPr lang="en-US" altLang="zh-TW" smtClean="0"/>
              <a:t>10/7/2019</a:t>
            </a:fld>
            <a:endParaRPr lang="en-US" dirty="0"/>
          </a:p>
        </p:txBody>
      </p:sp>
      <p:sp>
        <p:nvSpPr>
          <p:cNvPr id="5" name="頁尾版面配置區 4"/>
          <p:cNvSpPr>
            <a:spLocks noGrp="1"/>
          </p:cNvSpPr>
          <p:nvPr>
            <p:ph type="ftr" sz="quarter" idx="11"/>
          </p:nvPr>
        </p:nvSpPr>
        <p:spPr/>
        <p:txBody>
          <a:bodyPr/>
          <a:lstStyle/>
          <a:p>
            <a:endParaRPr lang="en-US" dirty="0"/>
          </a:p>
        </p:txBody>
      </p:sp>
      <p:sp>
        <p:nvSpPr>
          <p:cNvPr id="6" name="投影片編號版面配置區 5"/>
          <p:cNvSpPr>
            <a:spLocks noGrp="1"/>
          </p:cNvSpPr>
          <p:nvPr>
            <p:ph type="sldNum" sz="quarter" idx="12"/>
          </p:nvPr>
        </p:nvSpPr>
        <p:spPr/>
        <p:txBody>
          <a:bodyPr/>
          <a:lstStyle/>
          <a:p>
            <a:fld id="{3A2F0832-F084-422D-97D1-AF848F4F2C34}" type="slidenum">
              <a:rPr lang="en-US" smtClean="0"/>
              <a:t>‹#›</a:t>
            </a:fld>
            <a:endParaRPr lang="en-US" dirty="0"/>
          </a:p>
        </p:txBody>
      </p:sp>
    </p:spTree>
    <p:extLst>
      <p:ext uri="{BB962C8B-B14F-4D97-AF65-F5344CB8AC3E}">
        <p14:creationId xmlns:p14="http://schemas.microsoft.com/office/powerpoint/2010/main" val="83710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9"/>
            <a:ext cx="7886700" cy="2852737"/>
          </a:xfrm>
        </p:spPr>
        <p:txBody>
          <a:bodyPr anchor="b"/>
          <a:lstStyle>
            <a:lvl1pPr>
              <a:defRPr sz="45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E05E6211-9721-463A-8916-7490BEA184F0}" type="datetime1">
              <a:rPr lang="en-US" altLang="zh-TW" smtClean="0"/>
              <a:t>10/7/2019</a:t>
            </a:fld>
            <a:endParaRPr lang="en-US" dirty="0"/>
          </a:p>
        </p:txBody>
      </p:sp>
      <p:sp>
        <p:nvSpPr>
          <p:cNvPr id="5" name="頁尾版面配置區 4"/>
          <p:cNvSpPr>
            <a:spLocks noGrp="1"/>
          </p:cNvSpPr>
          <p:nvPr>
            <p:ph type="ftr" sz="quarter" idx="11"/>
          </p:nvPr>
        </p:nvSpPr>
        <p:spPr/>
        <p:txBody>
          <a:bodyPr/>
          <a:lstStyle/>
          <a:p>
            <a:endParaRPr lang="en-US" dirty="0"/>
          </a:p>
        </p:txBody>
      </p:sp>
      <p:sp>
        <p:nvSpPr>
          <p:cNvPr id="6" name="投影片編號版面配置區 5"/>
          <p:cNvSpPr>
            <a:spLocks noGrp="1"/>
          </p:cNvSpPr>
          <p:nvPr>
            <p:ph type="sldNum" sz="quarter" idx="12"/>
          </p:nvPr>
        </p:nvSpPr>
        <p:spPr/>
        <p:txBody>
          <a:bodyPr/>
          <a:lstStyle/>
          <a:p>
            <a:fld id="{3A2F0832-F084-422D-97D1-AF848F4F2C34}" type="slidenum">
              <a:rPr lang="en-US" smtClean="0"/>
              <a:t>‹#›</a:t>
            </a:fld>
            <a:endParaRPr lang="en-US" dirty="0"/>
          </a:p>
        </p:txBody>
      </p:sp>
    </p:spTree>
    <p:extLst>
      <p:ext uri="{BB962C8B-B14F-4D97-AF65-F5344CB8AC3E}">
        <p14:creationId xmlns:p14="http://schemas.microsoft.com/office/powerpoint/2010/main" val="2956877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286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291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786E93B9-7D6B-4E04-8F93-9D7AE7F83DA8}" type="datetime1">
              <a:rPr lang="en-US" altLang="zh-TW" smtClean="0"/>
              <a:t>10/7/2019</a:t>
            </a:fld>
            <a:endParaRPr lang="en-US" dirty="0"/>
          </a:p>
        </p:txBody>
      </p:sp>
      <p:sp>
        <p:nvSpPr>
          <p:cNvPr id="6" name="頁尾版面配置區 5"/>
          <p:cNvSpPr>
            <a:spLocks noGrp="1"/>
          </p:cNvSpPr>
          <p:nvPr>
            <p:ph type="ftr" sz="quarter" idx="11"/>
          </p:nvPr>
        </p:nvSpPr>
        <p:spPr/>
        <p:txBody>
          <a:bodyPr/>
          <a:lstStyle/>
          <a:p>
            <a:endParaRPr lang="en-US" dirty="0"/>
          </a:p>
        </p:txBody>
      </p:sp>
      <p:sp>
        <p:nvSpPr>
          <p:cNvPr id="7" name="投影片編號版面配置區 6"/>
          <p:cNvSpPr>
            <a:spLocks noGrp="1"/>
          </p:cNvSpPr>
          <p:nvPr>
            <p:ph type="sldNum" sz="quarter" idx="12"/>
          </p:nvPr>
        </p:nvSpPr>
        <p:spPr/>
        <p:txBody>
          <a:bodyPr/>
          <a:lstStyle/>
          <a:p>
            <a:fld id="{3A2F0832-F084-422D-97D1-AF848F4F2C34}" type="slidenum">
              <a:rPr lang="en-US" smtClean="0"/>
              <a:t>‹#›</a:t>
            </a:fld>
            <a:endParaRPr lang="en-US" dirty="0"/>
          </a:p>
        </p:txBody>
      </p:sp>
    </p:spTree>
    <p:extLst>
      <p:ext uri="{BB962C8B-B14F-4D97-AF65-F5344CB8AC3E}">
        <p14:creationId xmlns:p14="http://schemas.microsoft.com/office/powerpoint/2010/main" val="4106079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29841" y="365126"/>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4" name="內容版面配置區 3"/>
          <p:cNvSpPr>
            <a:spLocks noGrp="1"/>
          </p:cNvSpPr>
          <p:nvPr>
            <p:ph sz="half" idx="2"/>
          </p:nvPr>
        </p:nvSpPr>
        <p:spPr>
          <a:xfrm>
            <a:off x="629842" y="2505075"/>
            <a:ext cx="3868340"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391"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68F6C8B6-770C-47F9-AAFA-5325CEC2B1FE}" type="datetime1">
              <a:rPr lang="en-US" altLang="zh-TW" smtClean="0"/>
              <a:t>10/7/2019</a:t>
            </a:fld>
            <a:endParaRPr lang="en-US" dirty="0"/>
          </a:p>
        </p:txBody>
      </p:sp>
      <p:sp>
        <p:nvSpPr>
          <p:cNvPr id="8" name="頁尾版面配置區 7"/>
          <p:cNvSpPr>
            <a:spLocks noGrp="1"/>
          </p:cNvSpPr>
          <p:nvPr>
            <p:ph type="ftr" sz="quarter" idx="11"/>
          </p:nvPr>
        </p:nvSpPr>
        <p:spPr/>
        <p:txBody>
          <a:bodyPr/>
          <a:lstStyle/>
          <a:p>
            <a:endParaRPr lang="en-US" dirty="0"/>
          </a:p>
        </p:txBody>
      </p:sp>
      <p:sp>
        <p:nvSpPr>
          <p:cNvPr id="9" name="投影片編號版面配置區 8"/>
          <p:cNvSpPr>
            <a:spLocks noGrp="1"/>
          </p:cNvSpPr>
          <p:nvPr>
            <p:ph type="sldNum" sz="quarter" idx="12"/>
          </p:nvPr>
        </p:nvSpPr>
        <p:spPr/>
        <p:txBody>
          <a:bodyPr/>
          <a:lstStyle/>
          <a:p>
            <a:fld id="{3A2F0832-F084-422D-97D1-AF848F4F2C34}" type="slidenum">
              <a:rPr lang="en-US" smtClean="0"/>
              <a:t>‹#›</a:t>
            </a:fld>
            <a:endParaRPr lang="en-US" dirty="0"/>
          </a:p>
        </p:txBody>
      </p:sp>
    </p:spTree>
    <p:extLst>
      <p:ext uri="{BB962C8B-B14F-4D97-AF65-F5344CB8AC3E}">
        <p14:creationId xmlns:p14="http://schemas.microsoft.com/office/powerpoint/2010/main" val="1511144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ED749113-7C59-43D0-A726-B10AFA4F8B34}" type="datetime1">
              <a:rPr lang="en-US" altLang="zh-CN" smtClean="0"/>
              <a:t>10/7/2019</a:t>
            </a:fld>
            <a:endParaRPr lang="zh-CN" altLang="en-US"/>
          </a:p>
        </p:txBody>
      </p:sp>
      <p:sp>
        <p:nvSpPr>
          <p:cNvPr id="4" name="頁尾版面配置區 3"/>
          <p:cNvSpPr>
            <a:spLocks noGrp="1"/>
          </p:cNvSpPr>
          <p:nvPr>
            <p:ph type="ftr" sz="quarter" idx="11"/>
          </p:nvPr>
        </p:nvSpPr>
        <p:spPr/>
        <p:txBody>
          <a:bodyPr/>
          <a:lstStyle/>
          <a:p>
            <a:endParaRPr lang="zh-CN" altLang="en-US"/>
          </a:p>
        </p:txBody>
      </p:sp>
      <p:sp>
        <p:nvSpPr>
          <p:cNvPr id="5" name="投影片編號版面配置區 4"/>
          <p:cNvSpPr>
            <a:spLocks noGrp="1"/>
          </p:cNvSpPr>
          <p:nvPr>
            <p:ph type="sldNum" sz="quarter" idx="12"/>
          </p:nvPr>
        </p:nvSpPr>
        <p:spPr/>
        <p:txBody>
          <a:bodyPr/>
          <a:lstStyle/>
          <a:p>
            <a:fld id="{EA5D315B-2CF1-4AF1-8E67-0E4FC508ACF5}" type="slidenum">
              <a:rPr lang="zh-CN" altLang="en-US" smtClean="0"/>
              <a:pPr/>
              <a:t>‹#›</a:t>
            </a:fld>
            <a:endParaRPr lang="zh-CN" altLang="en-US"/>
          </a:p>
        </p:txBody>
      </p:sp>
    </p:spTree>
    <p:extLst>
      <p:ext uri="{BB962C8B-B14F-4D97-AF65-F5344CB8AC3E}">
        <p14:creationId xmlns:p14="http://schemas.microsoft.com/office/powerpoint/2010/main" val="33223641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CE59AE3-937E-4F6D-AAB5-409B3A60FA76}" type="datetime1">
              <a:rPr lang="en-US" altLang="zh-CN" smtClean="0"/>
              <a:t>10/7/2019</a:t>
            </a:fld>
            <a:endParaRPr lang="zh-CN" altLang="en-US"/>
          </a:p>
        </p:txBody>
      </p:sp>
      <p:sp>
        <p:nvSpPr>
          <p:cNvPr id="3" name="頁尾版面配置區 2"/>
          <p:cNvSpPr>
            <a:spLocks noGrp="1"/>
          </p:cNvSpPr>
          <p:nvPr>
            <p:ph type="ftr" sz="quarter" idx="11"/>
          </p:nvPr>
        </p:nvSpPr>
        <p:spPr/>
        <p:txBody>
          <a:bodyPr/>
          <a:lstStyle/>
          <a:p>
            <a:endParaRPr lang="zh-CN" altLang="en-US"/>
          </a:p>
        </p:txBody>
      </p:sp>
      <p:sp>
        <p:nvSpPr>
          <p:cNvPr id="4" name="投影片編號版面配置區 3"/>
          <p:cNvSpPr>
            <a:spLocks noGrp="1"/>
          </p:cNvSpPr>
          <p:nvPr>
            <p:ph type="sldNum" sz="quarter" idx="12"/>
          </p:nvPr>
        </p:nvSpPr>
        <p:spPr/>
        <p:txBody>
          <a:bodyPr/>
          <a:lstStyle/>
          <a:p>
            <a:fld id="{A88B7B14-734F-4B10-816A-B6ED249AB541}" type="slidenum">
              <a:rPr lang="zh-CN" altLang="en-US" smtClean="0"/>
              <a:pPr/>
              <a:t>‹#›</a:t>
            </a:fld>
            <a:endParaRPr lang="zh-CN" altLang="en-US"/>
          </a:p>
        </p:txBody>
      </p:sp>
    </p:spTree>
    <p:extLst>
      <p:ext uri="{BB962C8B-B14F-4D97-AF65-F5344CB8AC3E}">
        <p14:creationId xmlns:p14="http://schemas.microsoft.com/office/powerpoint/2010/main" val="36740163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24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85AE940-FA3B-4671-99CB-3F481E623211}" type="datetime1">
              <a:rPr lang="en-US" altLang="zh-TW" smtClean="0"/>
              <a:t>10/7/2019</a:t>
            </a:fld>
            <a:endParaRPr lang="en-US" dirty="0"/>
          </a:p>
        </p:txBody>
      </p:sp>
      <p:sp>
        <p:nvSpPr>
          <p:cNvPr id="6" name="頁尾版面配置區 5"/>
          <p:cNvSpPr>
            <a:spLocks noGrp="1"/>
          </p:cNvSpPr>
          <p:nvPr>
            <p:ph type="ftr" sz="quarter" idx="11"/>
          </p:nvPr>
        </p:nvSpPr>
        <p:spPr/>
        <p:txBody>
          <a:bodyPr/>
          <a:lstStyle/>
          <a:p>
            <a:endParaRPr lang="en-US" dirty="0"/>
          </a:p>
        </p:txBody>
      </p:sp>
      <p:sp>
        <p:nvSpPr>
          <p:cNvPr id="7" name="投影片編號版面配置區 6"/>
          <p:cNvSpPr>
            <a:spLocks noGrp="1"/>
          </p:cNvSpPr>
          <p:nvPr>
            <p:ph type="sldNum" sz="quarter" idx="12"/>
          </p:nvPr>
        </p:nvSpPr>
        <p:spPr/>
        <p:txBody>
          <a:bodyPr/>
          <a:lstStyle/>
          <a:p>
            <a:fld id="{3A2F0832-F084-422D-97D1-AF848F4F2C34}" type="slidenum">
              <a:rPr lang="en-US" smtClean="0"/>
              <a:t>‹#›</a:t>
            </a:fld>
            <a:endParaRPr lang="en-US" dirty="0"/>
          </a:p>
        </p:txBody>
      </p:sp>
    </p:spTree>
    <p:extLst>
      <p:ext uri="{BB962C8B-B14F-4D97-AF65-F5344CB8AC3E}">
        <p14:creationId xmlns:p14="http://schemas.microsoft.com/office/powerpoint/2010/main" val="2378404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5B029F-4BC9-4335-BADC-FF162872FB4C}" type="datetime1">
              <a:rPr lang="en-US" altLang="zh-TW" smtClean="0"/>
              <a:t>10/7/2019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dirty="0"/>
          </a:p>
        </p:txBody>
      </p:sp>
    </p:spTree>
    <p:extLst>
      <p:ext uri="{BB962C8B-B14F-4D97-AF65-F5344CB8AC3E}">
        <p14:creationId xmlns:p14="http://schemas.microsoft.com/office/powerpoint/2010/main" val="9242866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24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82951CD-A308-440D-8CFF-1C8DCC5BD7CC}" type="datetime1">
              <a:rPr lang="en-US" altLang="zh-TW" smtClean="0"/>
              <a:t>10/7/2019</a:t>
            </a:fld>
            <a:endParaRPr lang="en-US" dirty="0"/>
          </a:p>
        </p:txBody>
      </p:sp>
      <p:sp>
        <p:nvSpPr>
          <p:cNvPr id="6" name="頁尾版面配置區 5"/>
          <p:cNvSpPr>
            <a:spLocks noGrp="1"/>
          </p:cNvSpPr>
          <p:nvPr>
            <p:ph type="ftr" sz="quarter" idx="11"/>
          </p:nvPr>
        </p:nvSpPr>
        <p:spPr/>
        <p:txBody>
          <a:bodyPr/>
          <a:lstStyle/>
          <a:p>
            <a:endParaRPr lang="en-US" dirty="0"/>
          </a:p>
        </p:txBody>
      </p:sp>
      <p:sp>
        <p:nvSpPr>
          <p:cNvPr id="7" name="投影片編號版面配置區 6"/>
          <p:cNvSpPr>
            <a:spLocks noGrp="1"/>
          </p:cNvSpPr>
          <p:nvPr>
            <p:ph type="sldNum" sz="quarter" idx="12"/>
          </p:nvPr>
        </p:nvSpPr>
        <p:spPr/>
        <p:txBody>
          <a:bodyPr/>
          <a:lstStyle/>
          <a:p>
            <a:fld id="{3A2F0832-F084-422D-97D1-AF848F4F2C34}" type="slidenum">
              <a:rPr lang="en-US" smtClean="0"/>
              <a:t>‹#›</a:t>
            </a:fld>
            <a:endParaRPr lang="en-US" dirty="0"/>
          </a:p>
        </p:txBody>
      </p:sp>
    </p:spTree>
    <p:extLst>
      <p:ext uri="{BB962C8B-B14F-4D97-AF65-F5344CB8AC3E}">
        <p14:creationId xmlns:p14="http://schemas.microsoft.com/office/powerpoint/2010/main" val="1600332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CB42C84-E9CF-48D1-B0A3-1D30A5332AF0}" type="datetime1">
              <a:rPr lang="en-US" altLang="zh-TW" smtClean="0"/>
              <a:t>10/7/2019</a:t>
            </a:fld>
            <a:endParaRPr lang="en-US" dirty="0"/>
          </a:p>
        </p:txBody>
      </p:sp>
      <p:sp>
        <p:nvSpPr>
          <p:cNvPr id="5" name="頁尾版面配置區 4"/>
          <p:cNvSpPr>
            <a:spLocks noGrp="1"/>
          </p:cNvSpPr>
          <p:nvPr>
            <p:ph type="ftr" sz="quarter" idx="11"/>
          </p:nvPr>
        </p:nvSpPr>
        <p:spPr/>
        <p:txBody>
          <a:bodyPr/>
          <a:lstStyle/>
          <a:p>
            <a:endParaRPr lang="en-US" dirty="0"/>
          </a:p>
        </p:txBody>
      </p:sp>
      <p:sp>
        <p:nvSpPr>
          <p:cNvPr id="6" name="投影片編號版面配置區 5"/>
          <p:cNvSpPr>
            <a:spLocks noGrp="1"/>
          </p:cNvSpPr>
          <p:nvPr>
            <p:ph type="sldNum" sz="quarter" idx="12"/>
          </p:nvPr>
        </p:nvSpPr>
        <p:spPr/>
        <p:txBody>
          <a:bodyPr/>
          <a:lstStyle/>
          <a:p>
            <a:fld id="{3A2F0832-F084-422D-97D1-AF848F4F2C34}" type="slidenum">
              <a:rPr lang="en-US" smtClean="0"/>
              <a:t>‹#›</a:t>
            </a:fld>
            <a:endParaRPr lang="en-US" dirty="0"/>
          </a:p>
        </p:txBody>
      </p:sp>
    </p:spTree>
    <p:extLst>
      <p:ext uri="{BB962C8B-B14F-4D97-AF65-F5344CB8AC3E}">
        <p14:creationId xmlns:p14="http://schemas.microsoft.com/office/powerpoint/2010/main" val="1196063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5" y="365125"/>
            <a:ext cx="1971675"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28650" y="365125"/>
            <a:ext cx="5800725"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ACA3D58-826C-4B41-8A89-68F03D05428F}" type="datetime1">
              <a:rPr lang="en-US" altLang="zh-TW" smtClean="0"/>
              <a:t>10/7/2019</a:t>
            </a:fld>
            <a:endParaRPr lang="en-US" dirty="0"/>
          </a:p>
        </p:txBody>
      </p:sp>
      <p:sp>
        <p:nvSpPr>
          <p:cNvPr id="5" name="頁尾版面配置區 4"/>
          <p:cNvSpPr>
            <a:spLocks noGrp="1"/>
          </p:cNvSpPr>
          <p:nvPr>
            <p:ph type="ftr" sz="quarter" idx="11"/>
          </p:nvPr>
        </p:nvSpPr>
        <p:spPr/>
        <p:txBody>
          <a:bodyPr/>
          <a:lstStyle/>
          <a:p>
            <a:endParaRPr lang="en-US" dirty="0"/>
          </a:p>
        </p:txBody>
      </p:sp>
      <p:sp>
        <p:nvSpPr>
          <p:cNvPr id="6" name="投影片編號版面配置區 5"/>
          <p:cNvSpPr>
            <a:spLocks noGrp="1"/>
          </p:cNvSpPr>
          <p:nvPr>
            <p:ph type="sldNum" sz="quarter" idx="12"/>
          </p:nvPr>
        </p:nvSpPr>
        <p:spPr/>
        <p:txBody>
          <a:bodyPr/>
          <a:lstStyle/>
          <a:p>
            <a:fld id="{3A2F0832-F084-422D-97D1-AF848F4F2C34}" type="slidenum">
              <a:rPr lang="en-US" smtClean="0"/>
              <a:t>‹#›</a:t>
            </a:fld>
            <a:endParaRPr lang="en-US" dirty="0"/>
          </a:p>
        </p:txBody>
      </p:sp>
    </p:spTree>
    <p:extLst>
      <p:ext uri="{BB962C8B-B14F-4D97-AF65-F5344CB8AC3E}">
        <p14:creationId xmlns:p14="http://schemas.microsoft.com/office/powerpoint/2010/main" val="978487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9"/>
            <a:ext cx="9144000"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 Free PPT _ Click to add title</a:t>
            </a:r>
            <a:endParaRPr lang="ko-KR" altLang="en-US" dirty="0"/>
          </a:p>
        </p:txBody>
      </p:sp>
      <p:sp>
        <p:nvSpPr>
          <p:cNvPr id="3" name="Content Placeholder 2"/>
          <p:cNvSpPr>
            <a:spLocks noGrp="1"/>
          </p:cNvSpPr>
          <p:nvPr>
            <p:ph idx="1"/>
          </p:nvPr>
        </p:nvSpPr>
        <p:spPr>
          <a:xfrm>
            <a:off x="457200" y="1600203"/>
            <a:ext cx="8229600"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4" name="Content Placeholder 2"/>
          <p:cNvSpPr>
            <a:spLocks noGrp="1"/>
          </p:cNvSpPr>
          <p:nvPr>
            <p:ph idx="10"/>
          </p:nvPr>
        </p:nvSpPr>
        <p:spPr>
          <a:xfrm>
            <a:off x="467544" y="2276873"/>
            <a:ext cx="8229600" cy="3600400"/>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Tree>
    <p:extLst>
      <p:ext uri="{BB962C8B-B14F-4D97-AF65-F5344CB8AC3E}">
        <p14:creationId xmlns:p14="http://schemas.microsoft.com/office/powerpoint/2010/main" val="16904447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Free PPT _ Click to add title</a:t>
            </a:r>
            <a:endParaRPr lang="ko-KR" altLang="en-US" dirty="0"/>
          </a:p>
        </p:txBody>
      </p:sp>
      <p:sp>
        <p:nvSpPr>
          <p:cNvPr id="4" name="Content Placeholder 2"/>
          <p:cNvSpPr>
            <a:spLocks noGrp="1"/>
          </p:cNvSpPr>
          <p:nvPr>
            <p:ph idx="1"/>
          </p:nvPr>
        </p:nvSpPr>
        <p:spPr>
          <a:xfrm>
            <a:off x="2123728" y="1268760"/>
            <a:ext cx="6563072"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2134072" y="1844824"/>
            <a:ext cx="6563072" cy="4147865"/>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42450072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416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A0B3A2-D298-4926-85E4-8ACD90E517D1}" type="datetime1">
              <a:rPr lang="en-US" altLang="zh-TW" smtClean="0"/>
              <a:t>10/7/2019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dirty="0"/>
          </a:p>
        </p:txBody>
      </p:sp>
    </p:spTree>
    <p:extLst>
      <p:ext uri="{BB962C8B-B14F-4D97-AF65-F5344CB8AC3E}">
        <p14:creationId xmlns:p14="http://schemas.microsoft.com/office/powerpoint/2010/main" val="3277933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4A7BD9-E3B1-4125-AF03-77C5100990D8}" type="datetime1">
              <a:rPr lang="en-US" altLang="zh-TW" smtClean="0"/>
              <a:t>10/7/2019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dirty="0"/>
          </a:p>
        </p:txBody>
      </p:sp>
    </p:spTree>
    <p:extLst>
      <p:ext uri="{BB962C8B-B14F-4D97-AF65-F5344CB8AC3E}">
        <p14:creationId xmlns:p14="http://schemas.microsoft.com/office/powerpoint/2010/main" val="778790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D6FCC7-B702-485C-BC52-4C5599C5E57C}" type="datetime1">
              <a:rPr lang="en-US" altLang="zh-TW" smtClean="0"/>
              <a:t>10/7/2019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2F0832-F084-422D-97D1-AF848F4F2C34}" type="slidenum">
              <a:rPr lang="en-US" smtClean="0"/>
              <a:t>‹#›</a:t>
            </a:fld>
            <a:endParaRPr lang="en-US" dirty="0"/>
          </a:p>
        </p:txBody>
      </p:sp>
    </p:spTree>
    <p:extLst>
      <p:ext uri="{BB962C8B-B14F-4D97-AF65-F5344CB8AC3E}">
        <p14:creationId xmlns:p14="http://schemas.microsoft.com/office/powerpoint/2010/main" val="2919811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18C30E-0017-497E-8937-5357B38C1667}" type="datetime1">
              <a:rPr lang="en-US" altLang="zh-TW" smtClean="0"/>
              <a:t>10/7/2019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2F0832-F084-422D-97D1-AF848F4F2C34}" type="slidenum">
              <a:rPr lang="en-US" smtClean="0"/>
              <a:t>‹#›</a:t>
            </a:fld>
            <a:endParaRPr lang="en-US" dirty="0"/>
          </a:p>
        </p:txBody>
      </p:sp>
    </p:spTree>
    <p:extLst>
      <p:ext uri="{BB962C8B-B14F-4D97-AF65-F5344CB8AC3E}">
        <p14:creationId xmlns:p14="http://schemas.microsoft.com/office/powerpoint/2010/main" val="1818119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4A6975-D7CB-4935-99F4-12A83C7C0631}" type="datetime1">
              <a:rPr lang="en-US" altLang="zh-TW" smtClean="0"/>
              <a:t>10/7/2019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2F0832-F084-422D-97D1-AF848F4F2C34}" type="slidenum">
              <a:rPr lang="en-US" smtClean="0"/>
              <a:t>‹#›</a:t>
            </a:fld>
            <a:endParaRPr lang="en-US" dirty="0"/>
          </a:p>
        </p:txBody>
      </p:sp>
    </p:spTree>
    <p:extLst>
      <p:ext uri="{BB962C8B-B14F-4D97-AF65-F5344CB8AC3E}">
        <p14:creationId xmlns:p14="http://schemas.microsoft.com/office/powerpoint/2010/main" val="96291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2"/>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58B268-D98E-4F9D-BF90-7AA2EAFCB62A}" type="datetime1">
              <a:rPr lang="en-US" altLang="zh-TW" smtClean="0"/>
              <a:t>10/7/2019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dirty="0"/>
          </a:p>
        </p:txBody>
      </p:sp>
    </p:spTree>
    <p:extLst>
      <p:ext uri="{BB962C8B-B14F-4D97-AF65-F5344CB8AC3E}">
        <p14:creationId xmlns:p14="http://schemas.microsoft.com/office/powerpoint/2010/main" val="129688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E9B1C2-74D9-4C47-AE38-2B9831A92BA8}" type="datetime1">
              <a:rPr lang="en-US" altLang="zh-TW" smtClean="0"/>
              <a:t>10/7/2019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dirty="0"/>
          </a:p>
        </p:txBody>
      </p:sp>
    </p:spTree>
    <p:extLst>
      <p:ext uri="{BB962C8B-B14F-4D97-AF65-F5344CB8AC3E}">
        <p14:creationId xmlns:p14="http://schemas.microsoft.com/office/powerpoint/2010/main" val="2987035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E091CB-8970-4321-BD72-A987BB012B56}" type="datetime1">
              <a:rPr lang="en-US" altLang="zh-TW" smtClean="0"/>
              <a:t>10/7/2019</a:t>
            </a:fld>
            <a:endParaRPr lang="en-US" dirty="0"/>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F0832-F084-422D-97D1-AF848F4F2C34}" type="slidenum">
              <a:rPr lang="en-US" smtClean="0"/>
              <a:t>‹#›</a:t>
            </a:fld>
            <a:endParaRPr lang="en-US" dirty="0"/>
          </a:p>
        </p:txBody>
      </p:sp>
    </p:spTree>
    <p:extLst>
      <p:ext uri="{BB962C8B-B14F-4D97-AF65-F5344CB8AC3E}">
        <p14:creationId xmlns:p14="http://schemas.microsoft.com/office/powerpoint/2010/main" val="32863573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60BB387-521B-4D86-9A6D-4CFA3F6376A2}" type="datetime1">
              <a:rPr lang="en-US" altLang="zh-TW" smtClean="0"/>
              <a:t>10/7/2019</a:t>
            </a:fld>
            <a:endParaRPr lang="en-US" dirty="0"/>
          </a:p>
        </p:txBody>
      </p:sp>
      <p:sp>
        <p:nvSpPr>
          <p:cNvPr id="5" name="頁尾版面配置區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投影片編號版面配置區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A2F0832-F084-422D-97D1-AF848F4F2C34}" type="slidenum">
              <a:rPr lang="en-US" smtClean="0"/>
              <a:t>‹#›</a:t>
            </a:fld>
            <a:endParaRPr lang="en-US" dirty="0"/>
          </a:p>
        </p:txBody>
      </p:sp>
    </p:spTree>
    <p:extLst>
      <p:ext uri="{BB962C8B-B14F-4D97-AF65-F5344CB8AC3E}">
        <p14:creationId xmlns:p14="http://schemas.microsoft.com/office/powerpoint/2010/main" val="228905315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15" r:id="rId1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hyperlink" Target="http://multilingual.mofa.gov.tw/web/web_UTF-8/etiquette_201804/%E5%9C%8B%E9%9A%9B%E7%A6%AE%E5%84%80%E6%89%8B%E5%86%8A.pdf" TargetMode="External"/><Relationship Id="rId2" Type="http://schemas.openxmlformats.org/officeDocument/2006/relationships/image" Target="../media/image9.png"/><Relationship Id="rId1" Type="http://schemas.openxmlformats.org/officeDocument/2006/relationships/slideLayout" Target="../slideLayouts/slideLayout23.xm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hyperlink" Target="mailto:irene72@mail.ntust.edu.tw" TargetMode="External"/><Relationship Id="rId2" Type="http://schemas.openxmlformats.org/officeDocument/2006/relationships/image" Target="../media/image9.png"/><Relationship Id="rId1" Type="http://schemas.openxmlformats.org/officeDocument/2006/relationships/slideLayout" Target="../slideLayouts/slideLayout23.xml"/><Relationship Id="rId4" Type="http://schemas.openxmlformats.org/officeDocument/2006/relationships/hyperlink" Target="mailto:irisma@mail.ntust.edu.tw"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27" name="Picture 3" descr="\\140.118.111.32\OIAshare\1交換生心得\107.07.09吳柏勳\36715182_10214803035727327_8433049482605625344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4617132"/>
            <a:ext cx="3024336" cy="20522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標題 1"/>
          <p:cNvSpPr>
            <a:spLocks noGrp="1"/>
          </p:cNvSpPr>
          <p:nvPr>
            <p:ph type="ctrTitle"/>
          </p:nvPr>
        </p:nvSpPr>
        <p:spPr>
          <a:xfrm>
            <a:off x="971600" y="1700808"/>
            <a:ext cx="4824536" cy="2232248"/>
          </a:xfrm>
        </p:spPr>
        <p:txBody>
          <a:bodyPr>
            <a:normAutofit/>
          </a:bodyPr>
          <a:lstStyle/>
          <a:p>
            <a:pPr algn="l"/>
            <a:r>
              <a:rPr lang="en-US" altLang="ko-KR" sz="4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2020</a:t>
            </a:r>
            <a:r>
              <a:rPr lang="zh-TW" altLang="en-US" sz="48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春季</a:t>
            </a:r>
            <a:r>
              <a:rPr lang="zh-TW" altLang="en-US" sz="4800"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學期</a:t>
            </a:r>
            <a:r>
              <a:rPr lang="en-US" altLang="zh-TW" sz="4800"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sz="4800"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sz="4800"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赴海外交換學生</a:t>
            </a:r>
            <a:r>
              <a:rPr lang="en-US" altLang="zh-TW" sz="4800"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sz="4800"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sz="4800"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行</a:t>
            </a:r>
            <a:r>
              <a:rPr lang="zh-TW" altLang="en-US" sz="48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前</a:t>
            </a:r>
            <a:r>
              <a:rPr lang="zh-TW" altLang="en-US" sz="4800"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說明</a:t>
            </a:r>
            <a:r>
              <a:rPr lang="zh-TW" altLang="en-US" sz="4800"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會</a:t>
            </a:r>
            <a:endParaRPr lang="zh-TW" altLang="en-US" sz="4800" dirty="0">
              <a:solidFill>
                <a:schemeClr val="bg1"/>
              </a:solidFill>
            </a:endParaRPr>
          </a:p>
        </p:txBody>
      </p:sp>
      <p:sp>
        <p:nvSpPr>
          <p:cNvPr id="3" name="副標題 2"/>
          <p:cNvSpPr>
            <a:spLocks noGrp="1"/>
          </p:cNvSpPr>
          <p:nvPr>
            <p:ph type="subTitle" idx="1"/>
          </p:nvPr>
        </p:nvSpPr>
        <p:spPr>
          <a:xfrm>
            <a:off x="1979712" y="4869160"/>
            <a:ext cx="3520480" cy="504056"/>
          </a:xfrm>
        </p:spPr>
        <p:txBody>
          <a:bodyPr/>
          <a:lstStyle/>
          <a:p>
            <a:r>
              <a:rPr lang="zh-TW" altLang="en-US" sz="2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國際事務處　</a:t>
            </a:r>
            <a:r>
              <a:rPr kumimoji="0" lang="en-US" altLang="ko-KR" sz="2400"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2019.10.07</a:t>
            </a:r>
            <a:endParaRPr lang="zh-TW" altLang="en-US" sz="2400" dirty="0">
              <a:solidFill>
                <a:schemeClr val="bg1"/>
              </a:solidFill>
            </a:endParaRPr>
          </a:p>
        </p:txBody>
      </p:sp>
      <p:pic>
        <p:nvPicPr>
          <p:cNvPr id="1026" name="Picture 2" descr="D:\子欣\台科大-其他資料\OIA Logo\3-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3003" y="4701684"/>
            <a:ext cx="1210133" cy="743539"/>
          </a:xfrm>
          <a:prstGeom prst="rect">
            <a:avLst/>
          </a:prstGeom>
          <a:noFill/>
          <a:extLst>
            <a:ext uri="{909E8E84-426E-40DD-AFC4-6F175D3DCCD1}">
              <a14:hiddenFill xmlns:a14="http://schemas.microsoft.com/office/drawing/2010/main">
                <a:solidFill>
                  <a:srgbClr val="FFFFFF"/>
                </a:solidFill>
              </a14:hiddenFill>
            </a:ext>
          </a:extLst>
        </p:spPr>
      </p:pic>
      <p:pic>
        <p:nvPicPr>
          <p:cNvPr id="9" name="圖片 8" descr="高麗大學 韓國 祝尚駿-2.jpg"/>
          <p:cNvPicPr>
            <a:picLocks noGrp="1" noChangeAspect="1"/>
          </p:cNvPicPr>
          <p:nvPr isPhoto="1"/>
        </p:nvPicPr>
        <p:blipFill rotWithShape="1">
          <a:blip r:embed="rId6" cstate="print">
            <a:lum/>
          </a:blip>
          <a:srcRect l="6884" t="13970" r="11124" b="-563"/>
          <a:stretch/>
        </p:blipFill>
        <p:spPr>
          <a:xfrm>
            <a:off x="5940152" y="2307770"/>
            <a:ext cx="3024336" cy="21293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2" descr="\\140.118.111.32\OIAshare\1交換生心得\107.07.12許瀞方\20180706_180706_0017.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9533" b="29384"/>
          <a:stretch/>
        </p:blipFill>
        <p:spPr bwMode="auto">
          <a:xfrm>
            <a:off x="5940152" y="72008"/>
            <a:ext cx="3024336" cy="20608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投影片編號版面配置區 4"/>
          <p:cNvSpPr>
            <a:spLocks noGrp="1"/>
          </p:cNvSpPr>
          <p:nvPr>
            <p:ph type="sldNum" sz="quarter" idx="12"/>
          </p:nvPr>
        </p:nvSpPr>
        <p:spPr/>
        <p:txBody>
          <a:bodyPr/>
          <a:lstStyle/>
          <a:p>
            <a:fld id="{3A2F0832-F084-422D-97D1-AF848F4F2C34}" type="slidenum">
              <a:rPr lang="en-US" smtClean="0"/>
              <a:t>1</a:t>
            </a:fld>
            <a:endParaRPr lang="en-US" dirty="0"/>
          </a:p>
        </p:txBody>
      </p:sp>
    </p:spTree>
    <p:extLst>
      <p:ext uri="{BB962C8B-B14F-4D97-AF65-F5344CB8AC3E}">
        <p14:creationId xmlns:p14="http://schemas.microsoft.com/office/powerpoint/2010/main" val="1941221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67544" y="476672"/>
            <a:ext cx="7416824" cy="1069514"/>
          </a:xfrm>
        </p:spPr>
        <p:txBody>
          <a:bodyPr/>
          <a:lstStyle/>
          <a:p>
            <a:pPr lvl="0" algn="l"/>
            <a:r>
              <a:rPr lang="en-US" altLang="zh-TW" sz="4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STEP</a:t>
            </a:r>
            <a:r>
              <a:rPr lang="zh-TW" altLang="en-US" sz="4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en-US"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姊妹校審查、公告</a:t>
            </a:r>
            <a:endParaRPr lang="en-US" altLang="ko-KR" sz="4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Content Placeholder 5"/>
          <p:cNvSpPr>
            <a:spLocks noGrp="1"/>
          </p:cNvSpPr>
          <p:nvPr>
            <p:ph idx="1"/>
          </p:nvPr>
        </p:nvSpPr>
        <p:spPr>
          <a:xfrm>
            <a:off x="457200" y="1628803"/>
            <a:ext cx="8229600" cy="1828799"/>
          </a:xfrm>
        </p:spPr>
        <p:txBody>
          <a:bodyPr>
            <a:normAutofit fontScale="92500"/>
          </a:bodyPr>
          <a:lstStyle/>
          <a:p>
            <a:pPr marL="285750" lvl="0" indent="-285750">
              <a:lnSpc>
                <a:spcPts val="3000"/>
              </a:lnSpc>
              <a:buClr>
                <a:schemeClr val="tx1"/>
              </a:buClr>
              <a:buFont typeface="Arial" panose="020B0604020202020204" pitchFamily="34" charset="0"/>
              <a:buChar char="•"/>
            </a:pPr>
            <a:r>
              <a:rPr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姊妹校收到申請件後，須經由該校流程完成審查後，才會公告錄取結果。</a:t>
            </a:r>
            <a:endPar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85750" lvl="0" indent="-285750">
              <a:lnSpc>
                <a:spcPts val="3000"/>
              </a:lnSpc>
              <a:buClr>
                <a:schemeClr val="tx1"/>
              </a:buClr>
              <a:buFont typeface="Arial" panose="020B0604020202020204" pitchFamily="34" charset="0"/>
              <a:buChar char="•"/>
            </a:pPr>
            <a:r>
              <a:rPr lang="zh-TW" altLang="en-US"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從收件到錄取公告，須花費</a:t>
            </a:r>
            <a:r>
              <a:rPr lang="en-US" altLang="zh-TW" b="1" u="sng"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b="1" u="sng"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至</a:t>
            </a:r>
            <a:r>
              <a:rPr lang="en-US" altLang="zh-TW" b="1" u="sng"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en-US" b="1" u="sng"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個月</a:t>
            </a:r>
            <a:r>
              <a:rPr lang="zh-TW" altLang="en-US"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不等</a:t>
            </a:r>
            <a:r>
              <a:rPr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。國際處一旦收到姊妹校回覆錄取結果後將立刻通知同學，還請耐心等候。</a:t>
            </a:r>
            <a:endPar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85750" lvl="0" indent="-285750">
              <a:lnSpc>
                <a:spcPts val="3000"/>
              </a:lnSpc>
              <a:buClr>
                <a:schemeClr val="tx1"/>
              </a:buClr>
              <a:buFont typeface="Arial" panose="020B0604020202020204" pitchFamily="34" charset="0"/>
              <a:buChar char="•"/>
            </a:pPr>
            <a:r>
              <a:rPr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姊妹校</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工作</a:t>
            </a:r>
            <a:r>
              <a:rPr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流程說明：</a:t>
            </a:r>
            <a:endPar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Content Placeholder 5"/>
          <p:cNvSpPr txBox="1">
            <a:spLocks/>
          </p:cNvSpPr>
          <p:nvPr/>
        </p:nvSpPr>
        <p:spPr>
          <a:xfrm>
            <a:off x="467544" y="4725146"/>
            <a:ext cx="8020298" cy="1800200"/>
          </a:xfrm>
          <a:prstGeom prst="rect">
            <a:avLst/>
          </a:prstGeom>
        </p:spPr>
        <p:txBody>
          <a:bodyPr anchor="t"/>
          <a:lstStyle>
            <a:lvl1pPr marL="0" indent="0" algn="l" defTabSz="914400" rtl="0" eaLnBrk="1" latinLnBrk="1" hangingPunct="1">
              <a:spcBef>
                <a:spcPct val="20000"/>
              </a:spcBef>
              <a:buFont typeface="Arial" pitchFamily="34" charset="0"/>
              <a:buNone/>
              <a:defRPr sz="20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zh-TW" altLang="en-US"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補充說明：</a:t>
            </a:r>
          </a:p>
          <a:p>
            <a:pPr marL="342900" indent="-342900">
              <a:buFont typeface="+mj-lt"/>
              <a:buAutoNum type="arabicPeriod"/>
            </a:pP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姊妹</a:t>
            </a:r>
            <a:r>
              <a:rPr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校收件後</a:t>
            </a:r>
            <a:r>
              <a:rPr lang="zh-TW" altLang="en-US" b="1" u="sng"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不會</a:t>
            </a:r>
            <a:r>
              <a:rPr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採隨到隨審。請同學依照姊妹校規定時間內完成繳件即可，文件</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統一</a:t>
            </a:r>
            <a:r>
              <a:rPr lang="zh-TW" altLang="en-US" b="1" u="sng"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以校為單位</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派代表彙整後</a:t>
            </a:r>
            <a:r>
              <a:rPr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繳交。</a:t>
            </a:r>
            <a:endParaRPr lang="en-US" altLang="ko-KR"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24" name="群組 23"/>
          <p:cNvGrpSpPr/>
          <p:nvPr/>
        </p:nvGrpSpPr>
        <p:grpSpPr>
          <a:xfrm>
            <a:off x="683568" y="3789040"/>
            <a:ext cx="8064896" cy="648072"/>
            <a:chOff x="251520" y="3356992"/>
            <a:chExt cx="8640960" cy="720080"/>
          </a:xfrm>
        </p:grpSpPr>
        <p:sp>
          <p:nvSpPr>
            <p:cNvPr id="5" name="矩形 4"/>
            <p:cNvSpPr/>
            <p:nvPr/>
          </p:nvSpPr>
          <p:spPr>
            <a:xfrm>
              <a:off x="2051720" y="3356992"/>
              <a:ext cx="1152128" cy="720080"/>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彙整各校</a:t>
              </a:r>
              <a:endParaRPr lang="en-US" altLang="zh-TW"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申請文件</a:t>
              </a:r>
              <a:endPar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矩形 7"/>
            <p:cNvSpPr/>
            <p:nvPr/>
          </p:nvSpPr>
          <p:spPr>
            <a:xfrm>
              <a:off x="3923928" y="3356992"/>
              <a:ext cx="1224136" cy="720080"/>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系所審查</a:t>
              </a:r>
              <a:endPar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1" name="矩形 10"/>
            <p:cNvSpPr/>
            <p:nvPr/>
          </p:nvSpPr>
          <p:spPr>
            <a:xfrm>
              <a:off x="5868144" y="3356992"/>
              <a:ext cx="1224136" cy="720080"/>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彙整系所</a:t>
              </a:r>
              <a:endParaRPr lang="en-US" altLang="zh-TW"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審查結果</a:t>
              </a:r>
              <a:endParaRPr lang="en-US" altLang="zh-TW"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矩形 11"/>
            <p:cNvSpPr/>
            <p:nvPr/>
          </p:nvSpPr>
          <p:spPr>
            <a:xfrm>
              <a:off x="7740352" y="3356992"/>
              <a:ext cx="1152128" cy="720080"/>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公告</a:t>
              </a:r>
              <a:endParaRPr lang="en-US" altLang="zh-TW"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錄取結果</a:t>
              </a:r>
              <a:endPar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4" name="向右箭號 13"/>
            <p:cNvSpPr/>
            <p:nvPr/>
          </p:nvSpPr>
          <p:spPr>
            <a:xfrm>
              <a:off x="3347864" y="3645022"/>
              <a:ext cx="432048" cy="185251"/>
            </a:xfrm>
            <a:prstGeom prst="rightArrow">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15" name="向右箭號 14"/>
            <p:cNvSpPr/>
            <p:nvPr/>
          </p:nvSpPr>
          <p:spPr>
            <a:xfrm>
              <a:off x="5296097" y="3645023"/>
              <a:ext cx="432048" cy="185251"/>
            </a:xfrm>
            <a:prstGeom prst="rightArrow">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16" name="向右箭號 15"/>
            <p:cNvSpPr/>
            <p:nvPr/>
          </p:nvSpPr>
          <p:spPr>
            <a:xfrm>
              <a:off x="7211713" y="3645024"/>
              <a:ext cx="432048" cy="185251"/>
            </a:xfrm>
            <a:prstGeom prst="rightArrow">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22" name="矩形 21"/>
            <p:cNvSpPr/>
            <p:nvPr/>
          </p:nvSpPr>
          <p:spPr>
            <a:xfrm>
              <a:off x="251520" y="3356992"/>
              <a:ext cx="1152128" cy="720080"/>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收件</a:t>
              </a:r>
              <a:endPar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3" name="向右箭號 22"/>
            <p:cNvSpPr/>
            <p:nvPr/>
          </p:nvSpPr>
          <p:spPr>
            <a:xfrm>
              <a:off x="1520025" y="3624406"/>
              <a:ext cx="432048" cy="185251"/>
            </a:xfrm>
            <a:prstGeom prst="rightArrow">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grpSp>
    </p:spTree>
    <p:extLst>
      <p:ext uri="{BB962C8B-B14F-4D97-AF65-F5344CB8AC3E}">
        <p14:creationId xmlns:p14="http://schemas.microsoft.com/office/powerpoint/2010/main" val="3766637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67544" y="343262"/>
            <a:ext cx="7272808" cy="1069514"/>
          </a:xfrm>
        </p:spPr>
        <p:txBody>
          <a:bodyPr/>
          <a:lstStyle/>
          <a:p>
            <a:pPr algn="l"/>
            <a:r>
              <a:rPr lang="en-US" altLang="zh-TW" sz="4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STEP</a:t>
            </a:r>
            <a:r>
              <a:rPr lang="zh-TW" altLang="en-US" sz="4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4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5</a:t>
            </a:r>
            <a:r>
              <a:rPr lang="en-US" altLang="zh-TW"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確定錄取後之作業</a:t>
            </a:r>
            <a:endParaRPr lang="zh-TW" altLang="en-US" sz="4000" dirty="0">
              <a:solidFill>
                <a:schemeClr val="tx1"/>
              </a:solidFill>
            </a:endParaRPr>
          </a:p>
        </p:txBody>
      </p:sp>
      <p:sp>
        <p:nvSpPr>
          <p:cNvPr id="3" name="內容版面配置區 2"/>
          <p:cNvSpPr>
            <a:spLocks noGrp="1"/>
          </p:cNvSpPr>
          <p:nvPr>
            <p:ph idx="1"/>
          </p:nvPr>
        </p:nvSpPr>
        <p:spPr>
          <a:xfrm>
            <a:off x="539552" y="1412776"/>
            <a:ext cx="7931224" cy="720080"/>
          </a:xfrm>
        </p:spPr>
        <p:txBody>
          <a:bodyPr/>
          <a:lstStyle/>
          <a:p>
            <a:pPr lvl="0"/>
            <a:r>
              <a:rPr lang="zh-TW" altLang="en-US"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收到姊妹校正式錄取通知後，即可開始準備簽證、保險、機票、住宿申請等事宜</a:t>
            </a:r>
            <a:r>
              <a:rPr lang="zh-TW" altLang="en-US"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b="1" dirty="0"/>
          </a:p>
        </p:txBody>
      </p:sp>
      <p:sp>
        <p:nvSpPr>
          <p:cNvPr id="5" name="Content Placeholder 5"/>
          <p:cNvSpPr txBox="1">
            <a:spLocks/>
          </p:cNvSpPr>
          <p:nvPr/>
        </p:nvSpPr>
        <p:spPr>
          <a:xfrm>
            <a:off x="539552" y="2348880"/>
            <a:ext cx="8136904" cy="3888432"/>
          </a:xfrm>
          <a:prstGeom prst="rect">
            <a:avLst/>
          </a:prstGeom>
        </p:spPr>
        <p:txBody>
          <a:bodyPr anchor="t"/>
          <a:lstStyle>
            <a:lvl1pPr marL="0" indent="0" algn="l" defTabSz="914400" rtl="0" eaLnBrk="1" latinLnBrk="1" hangingPunct="1">
              <a:spcBef>
                <a:spcPct val="20000"/>
              </a:spcBef>
              <a:buFont typeface="Arial" pitchFamily="34" charset="0"/>
              <a:buNone/>
              <a:defRPr sz="20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nSpc>
                <a:spcPts val="2800"/>
              </a:lnSpc>
              <a:buFont typeface="Arial" panose="020B0604020202020204" pitchFamily="34" charset="0"/>
              <a:buChar char="•"/>
            </a:pPr>
            <a:r>
              <a:rPr lang="zh-TW" altLang="en-US"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簽證</a:t>
            </a:r>
            <a:endParaRPr lang="en-US" altLang="zh-TW"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marL="355600">
              <a:lnSpc>
                <a:spcPts val="2800"/>
              </a:lnSpc>
            </a:pPr>
            <a:r>
              <a:rPr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每</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個國家辦理簽證所需程序及文件皆</a:t>
            </a:r>
            <a:r>
              <a:rPr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不同（部分國家可能會規定最低存款及時間</a:t>
            </a:r>
            <a:r>
              <a:rPr lang="zh-TW" altLang="en-US"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請同學自行向該國駐台辦事處</a:t>
            </a:r>
            <a:r>
              <a:rPr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洽詢。</a:t>
            </a:r>
            <a:endPar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nSpc>
                <a:spcPts val="2800"/>
              </a:lnSpc>
              <a:buFont typeface="Arial" panose="020B0604020202020204" pitchFamily="34" charset="0"/>
              <a:buChar char="•"/>
            </a:pPr>
            <a:r>
              <a:rPr lang="zh-TW" altLang="en-US"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保險</a:t>
            </a:r>
            <a:endParaRPr lang="en-US" altLang="zh-TW"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marL="355600">
              <a:lnSpc>
                <a:spcPts val="2800"/>
              </a:lnSpc>
            </a:pPr>
            <a:r>
              <a:rPr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視姊妹校要求及個人需求投保旅行平安險／海外醫療險等。</a:t>
            </a:r>
            <a:endPar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nSpc>
                <a:spcPts val="2800"/>
              </a:lnSpc>
              <a:buFont typeface="Arial" panose="020B0604020202020204" pitchFamily="34" charset="0"/>
              <a:buChar char="•"/>
            </a:pPr>
            <a:r>
              <a:rPr lang="zh-TW" altLang="en-US"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機票</a:t>
            </a:r>
            <a:endParaRPr lang="en-US" altLang="zh-TW"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marL="355600">
              <a:lnSpc>
                <a:spcPts val="2800"/>
              </a:lnSpc>
            </a:pPr>
            <a:r>
              <a:rPr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建議訂購來回機票。</a:t>
            </a:r>
            <a:endPar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nSpc>
                <a:spcPts val="2800"/>
              </a:lnSpc>
              <a:buFont typeface="Arial" panose="020B0604020202020204" pitchFamily="34" charset="0"/>
              <a:buChar char="•"/>
            </a:pPr>
            <a:r>
              <a:rPr lang="zh-TW" altLang="en-US"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住宿</a:t>
            </a:r>
            <a:endParaRPr lang="en-US" altLang="zh-TW"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marL="355600">
              <a:lnSpc>
                <a:spcPts val="2800"/>
              </a:lnSpc>
            </a:pPr>
            <a:r>
              <a:rPr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並非所有姊妹校皆提供交換生住宿，請依各校提供的資訊為準。</a:t>
            </a:r>
            <a:endParaRPr lang="en-US" altLang="ko-KR"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5187962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67544" y="487278"/>
            <a:ext cx="7272808" cy="1069514"/>
          </a:xfrm>
        </p:spPr>
        <p:txBody>
          <a:bodyPr/>
          <a:lstStyle/>
          <a:p>
            <a:pPr algn="l"/>
            <a:r>
              <a:rPr lang="en-US" altLang="zh-TW" sz="4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STEP</a:t>
            </a:r>
            <a:r>
              <a:rPr lang="zh-TW" altLang="en-US" sz="4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a:t>
            </a:r>
            <a:r>
              <a:rPr lang="zh-TW" altLang="en-US"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出國前作業 </a:t>
            </a:r>
            <a:r>
              <a:rPr lang="en-US" altLang="zh-TW"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a:t>
            </a:r>
            <a:endParaRPr lang="zh-TW" altLang="en-US" sz="4000" dirty="0">
              <a:solidFill>
                <a:schemeClr val="tx1"/>
              </a:solidFill>
            </a:endParaRPr>
          </a:p>
        </p:txBody>
      </p:sp>
      <p:sp>
        <p:nvSpPr>
          <p:cNvPr id="3" name="內容版面配置區 2"/>
          <p:cNvSpPr>
            <a:spLocks noGrp="1"/>
          </p:cNvSpPr>
          <p:nvPr>
            <p:ph idx="1"/>
          </p:nvPr>
        </p:nvSpPr>
        <p:spPr>
          <a:xfrm>
            <a:off x="457200" y="1728192"/>
            <a:ext cx="8229600" cy="3861048"/>
          </a:xfrm>
        </p:spPr>
        <p:txBody>
          <a:bodyPr anchor="t"/>
          <a:lstStyle/>
          <a:p>
            <a:pPr marL="457200" lvl="0" indent="-457200">
              <a:lnSpc>
                <a:spcPts val="3000"/>
              </a:lnSpc>
              <a:buFont typeface="+mj-lt"/>
              <a:buAutoNum type="arabicPeriod"/>
            </a:pPr>
            <a:r>
              <a:rPr lang="zh-TW" altLang="en-US" sz="2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出國手續</a:t>
            </a:r>
            <a:r>
              <a:rPr lang="zh-TW" altLang="en-US" sz="2200"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（未申請獎學金者）</a:t>
            </a:r>
            <a:endParaRPr lang="en-US" altLang="zh-TW" sz="2200"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lvl="0"/>
            <a:endParaRPr lang="en-US" altLang="zh-TW" sz="10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635000" lvl="0" indent="-457200">
              <a:lnSpc>
                <a:spcPts val="3000"/>
              </a:lnSpc>
              <a:buAutoNum type="arabicParenR"/>
            </a:pPr>
            <a:r>
              <a:rPr lang="zh-TW" altLang="en-US" sz="2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請於</a:t>
            </a:r>
            <a:r>
              <a:rPr lang="zh-TW" altLang="en-US" sz="2200" b="1" u="sng"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出國一個月前</a:t>
            </a:r>
            <a:r>
              <a:rPr lang="zh-TW" altLang="en-US" sz="2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完成教務處的出國手續作業。</a:t>
            </a:r>
            <a:endParaRPr lang="en-US" altLang="zh-TW" sz="2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635000" lvl="0" indent="-457200">
              <a:lnSpc>
                <a:spcPts val="3000"/>
              </a:lnSpc>
              <a:buAutoNum type="arabicParenR"/>
            </a:pPr>
            <a:r>
              <a:rPr lang="zh-TW" altLang="en-US" sz="2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完成後，請持以下文件至國際事務處繳交：</a:t>
            </a:r>
            <a:endParaRPr lang="en-US" altLang="zh-TW" sz="2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177800" lvl="0"/>
            <a:endParaRPr lang="en-US" altLang="zh-TW" sz="1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990600" lvl="1" indent="-368300" defTabSz="901700">
              <a:lnSpc>
                <a:spcPts val="3000"/>
              </a:lnSpc>
              <a:buFont typeface="+mj-lt"/>
              <a:buAutoNum type="alphaLcPeriod"/>
            </a:pPr>
            <a:r>
              <a:rPr lang="zh-TW" altLang="en-US" sz="2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家長／</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監護人同意書</a:t>
            </a:r>
            <a:endPar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990600" lvl="1" indent="-368300" defTabSz="901700">
              <a:lnSpc>
                <a:spcPts val="3000"/>
              </a:lnSpc>
              <a:buFont typeface="+mj-lt"/>
              <a:buAutoNum type="alphaLcPeriod"/>
            </a:pPr>
            <a:r>
              <a:rPr lang="zh-TW" altLang="en-US" sz="2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研習</a:t>
            </a:r>
            <a:r>
              <a:rPr lang="zh-TW" altLang="en-US" sz="2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校入學許可影本</a:t>
            </a:r>
            <a:endParaRPr lang="en-US" altLang="zh-TW" sz="2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990600" lvl="1" indent="-368300" defTabSz="901700">
              <a:lnSpc>
                <a:spcPts val="3000"/>
              </a:lnSpc>
              <a:buFont typeface="+mj-lt"/>
              <a:buAutoNum type="alphaLcPeriod"/>
            </a:pP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研習</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校行事曆（請至各校網站下載）</a:t>
            </a:r>
            <a:endPar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990600" lvl="1" indent="-368300" defTabSz="901700">
              <a:lnSpc>
                <a:spcPts val="3000"/>
              </a:lnSpc>
              <a:buFont typeface="+mj-lt"/>
              <a:buAutoNum type="alphaLcPeriod"/>
            </a:pPr>
            <a:r>
              <a:rPr lang="zh-TW" altLang="en-US" sz="2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出國手續單影</a:t>
            </a:r>
            <a:r>
              <a:rPr lang="zh-TW" altLang="en-US" sz="2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本</a:t>
            </a:r>
            <a:endParaRPr lang="en-US" altLang="zh-TW" sz="2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062561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755576" y="16779"/>
            <a:ext cx="7272808" cy="1069514"/>
          </a:xfrm>
        </p:spPr>
        <p:txBody>
          <a:bodyPr/>
          <a:lstStyle/>
          <a:p>
            <a:pPr algn="l"/>
            <a:r>
              <a:rPr lang="en-US" altLang="zh-TW" sz="4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STEP</a:t>
            </a:r>
            <a:r>
              <a:rPr lang="zh-TW" altLang="en-US" sz="4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a:t>
            </a:r>
            <a:r>
              <a:rPr lang="zh-TW" altLang="en-US"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出國前作業 </a:t>
            </a:r>
            <a:r>
              <a:rPr lang="en-US" altLang="zh-TW"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a:t>
            </a:r>
            <a:endParaRPr lang="zh-TW" altLang="en-US" sz="4000" dirty="0">
              <a:solidFill>
                <a:schemeClr val="tx1"/>
              </a:solidFill>
            </a:endParaRPr>
          </a:p>
        </p:txBody>
      </p:sp>
      <p:sp>
        <p:nvSpPr>
          <p:cNvPr id="3" name="內容版面配置區 2"/>
          <p:cNvSpPr>
            <a:spLocks noGrp="1"/>
          </p:cNvSpPr>
          <p:nvPr>
            <p:ph idx="1"/>
          </p:nvPr>
        </p:nvSpPr>
        <p:spPr>
          <a:xfrm>
            <a:off x="755576" y="1115560"/>
            <a:ext cx="7560840" cy="3573016"/>
          </a:xfrm>
        </p:spPr>
        <p:txBody>
          <a:bodyPr anchor="t"/>
          <a:lstStyle/>
          <a:p>
            <a:pPr marL="457200" indent="-457200">
              <a:buFont typeface="+mj-lt"/>
              <a:buAutoNum type="arabicPeriod" startAt="2"/>
            </a:pPr>
            <a:r>
              <a:rPr lang="zh-TW" altLang="en-US" sz="2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出國手續</a:t>
            </a:r>
            <a:r>
              <a:rPr lang="zh-TW" altLang="en-US" sz="2200"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（申請</a:t>
            </a:r>
            <a:r>
              <a:rPr lang="zh-TW" altLang="en-US" sz="2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獎學金者</a:t>
            </a:r>
            <a:r>
              <a:rPr lang="zh-TW" altLang="en-US" sz="2200"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200"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lvl="0"/>
            <a:endParaRPr lang="en-US" altLang="zh-TW" sz="10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444500" lvl="0"/>
            <a:r>
              <a:rPr lang="zh-TW" altLang="en-US" sz="2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符合申請資格者（詳見當學期簡章），如欲申請獎學金，請於</a:t>
            </a:r>
            <a:r>
              <a:rPr lang="zh-TW" altLang="en-US" sz="2200" b="1" u="sng"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出國一個月</a:t>
            </a:r>
            <a:r>
              <a:rPr lang="zh-TW" altLang="en-US" sz="2200" b="1" u="sng"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前</a:t>
            </a:r>
            <a:r>
              <a:rPr lang="zh-TW" altLang="en-US" sz="2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備齊以下文件至國際事務處繳交：</a:t>
            </a:r>
            <a:endParaRPr lang="en-US" altLang="zh-TW" sz="2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444500" lvl="0"/>
            <a:endParaRPr lang="en-US" altLang="zh-TW" sz="1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812800" lvl="1" indent="-368300" defTabSz="1168400">
              <a:buFont typeface="+mj-lt"/>
              <a:buAutoNum type="alphaLcPeriod"/>
            </a:pPr>
            <a:r>
              <a:rPr lang="zh-TW" altLang="en-US" sz="2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獎學金契約書正本</a:t>
            </a:r>
            <a:r>
              <a:rPr lang="en-US" altLang="zh-TW" sz="2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份</a:t>
            </a:r>
            <a:endParaRPr lang="en-US" altLang="zh-TW" sz="2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812800" lvl="1" indent="-368300" defTabSz="1168400">
              <a:buFont typeface="+mj-lt"/>
              <a:buAutoNum type="alphaLcPeriod"/>
            </a:pP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研習校入學許可影本</a:t>
            </a:r>
            <a:endParaRPr lang="en-US" altLang="zh-TW" sz="2200" dirty="0">
              <a:latin typeface="Times New Roman" panose="02020603050405020304" pitchFamily="18" charset="0"/>
              <a:ea typeface="標楷體" panose="03000509000000000000" pitchFamily="65" charset="-120"/>
              <a:cs typeface="Times New Roman" panose="02020603050405020304" pitchFamily="18" charset="0"/>
            </a:endParaRPr>
          </a:p>
          <a:p>
            <a:pPr marL="812800" lvl="1" indent="-368300" defTabSz="1168400">
              <a:buFont typeface="+mj-lt"/>
              <a:buAutoNum type="alphaLcPeriod"/>
            </a:pP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研習校行事曆（請至各校網站下載）</a:t>
            </a:r>
            <a:endParaRPr lang="en-US" altLang="zh-TW" sz="2200" dirty="0">
              <a:latin typeface="Times New Roman" panose="02020603050405020304" pitchFamily="18" charset="0"/>
              <a:ea typeface="標楷體" panose="03000509000000000000" pitchFamily="65" charset="-120"/>
              <a:cs typeface="Times New Roman" panose="02020603050405020304" pitchFamily="18" charset="0"/>
            </a:endParaRPr>
          </a:p>
          <a:p>
            <a:pPr marL="812800" lvl="1" indent="-368300" defTabSz="1168400">
              <a:buFont typeface="+mj-lt"/>
              <a:buAutoNum type="alphaLcPeriod"/>
            </a:pP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出國手續單影本</a:t>
            </a:r>
            <a:endParaRPr lang="en-US" altLang="zh-TW" sz="2200" dirty="0">
              <a:latin typeface="Times New Roman" panose="02020603050405020304" pitchFamily="18" charset="0"/>
              <a:ea typeface="標楷體" panose="03000509000000000000" pitchFamily="65" charset="-120"/>
              <a:cs typeface="Times New Roman" panose="02020603050405020304" pitchFamily="18" charset="0"/>
            </a:endParaRPr>
          </a:p>
          <a:p>
            <a:pPr marL="812800" lvl="1" indent="-368300" defTabSz="1168400">
              <a:buFont typeface="+mj-lt"/>
              <a:buAutoNum type="alphaLcPeriod"/>
            </a:pPr>
            <a:r>
              <a:rPr lang="zh-TW" altLang="en-US" sz="2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英語能力證明影本</a:t>
            </a:r>
            <a:endParaRPr lang="zh-TW" altLang="en-US" sz="2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Content Placeholder 5"/>
          <p:cNvSpPr txBox="1">
            <a:spLocks/>
          </p:cNvSpPr>
          <p:nvPr/>
        </p:nvSpPr>
        <p:spPr>
          <a:xfrm>
            <a:off x="755576" y="4581128"/>
            <a:ext cx="7560840" cy="1512168"/>
          </a:xfrm>
          <a:prstGeom prst="rect">
            <a:avLst/>
          </a:prstGeom>
        </p:spPr>
        <p:txBody>
          <a:bodyPr anchor="t"/>
          <a:lstStyle>
            <a:lvl1pPr marL="0" indent="0" algn="l" defTabSz="914400" rtl="0" eaLnBrk="1" latinLnBrk="1" hangingPunct="1">
              <a:spcBef>
                <a:spcPct val="20000"/>
              </a:spcBef>
              <a:buFont typeface="Arial" pitchFamily="34" charset="0"/>
              <a:buNone/>
              <a:defRPr sz="20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zh-TW" altLang="en-US"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補充說明：</a:t>
            </a:r>
            <a:endParaRPr lang="en-US" altLang="zh-TW"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buAutoNum type="arabicPeriod"/>
            </a:pP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請至本校學生資訊系統確認</a:t>
            </a:r>
            <a:r>
              <a:rPr lang="zh-TW" altLang="en-US" b="1" u="sng"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郵局局號</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及</a:t>
            </a:r>
            <a:r>
              <a:rPr lang="zh-TW" altLang="en-US" b="1" u="sng"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帳號</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已填寫</a:t>
            </a:r>
            <a:r>
              <a:rPr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完成。</a:t>
            </a:r>
            <a:endPar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buAutoNum type="arabicPeriod"/>
            </a:pPr>
            <a:r>
              <a:rPr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完成</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繳件後須等候</a:t>
            </a:r>
            <a:r>
              <a:rPr lang="zh-TW" altLang="en-US" b="1" u="sng"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約</a:t>
            </a:r>
            <a:r>
              <a:rPr lang="en-US" altLang="zh-TW" b="1" u="sng"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15-20</a:t>
            </a:r>
            <a:r>
              <a:rPr lang="zh-TW" altLang="en-US" b="1" u="sng"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個工作天</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，款項將撥入學生本人郵局</a:t>
            </a:r>
            <a:r>
              <a:rPr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帳戶。</a:t>
            </a:r>
            <a:endPar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buAutoNum type="arabicPeriod"/>
            </a:pPr>
            <a:r>
              <a:rPr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返國報到後，若修業未達交換規定，國際處有權依規定要求學生返還獎學金。</a:t>
            </a:r>
            <a:endPar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0827897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67544" y="343262"/>
            <a:ext cx="7272808" cy="1069514"/>
          </a:xfrm>
        </p:spPr>
        <p:txBody>
          <a:bodyPr/>
          <a:lstStyle/>
          <a:p>
            <a:pPr algn="l"/>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STEP</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a:t>
            </a:r>
            <a:r>
              <a:rPr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出國前作業 </a:t>
            </a:r>
            <a:r>
              <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a:t>
            </a:r>
            <a:endParaRPr lang="zh-TW" altLang="en-US" dirty="0">
              <a:solidFill>
                <a:schemeClr val="tx1"/>
              </a:solidFill>
            </a:endParaRPr>
          </a:p>
        </p:txBody>
      </p:sp>
      <p:sp>
        <p:nvSpPr>
          <p:cNvPr id="3" name="內容版面配置區 2"/>
          <p:cNvSpPr>
            <a:spLocks noGrp="1"/>
          </p:cNvSpPr>
          <p:nvPr>
            <p:ph idx="1"/>
          </p:nvPr>
        </p:nvSpPr>
        <p:spPr>
          <a:xfrm>
            <a:off x="395536" y="1412776"/>
            <a:ext cx="8229600" cy="5040560"/>
          </a:xfrm>
        </p:spPr>
        <p:txBody>
          <a:bodyPr anchor="t">
            <a:normAutofit fontScale="77500" lnSpcReduction="20000"/>
          </a:bodyPr>
          <a:lstStyle/>
          <a:p>
            <a:pPr marL="457200" lvl="0" indent="-457200">
              <a:lnSpc>
                <a:spcPct val="110000"/>
              </a:lnSpc>
              <a:buFont typeface="+mj-lt"/>
              <a:buAutoNum type="arabicPeriod" startAt="2"/>
            </a:pPr>
            <a:r>
              <a:rPr lang="zh-TW" altLang="en-US" sz="2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登入外交部網站出國資訊</a:t>
            </a:r>
            <a:endParaRPr lang="en-US" altLang="zh-TW" sz="2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lvl="0">
              <a:lnSpc>
                <a:spcPct val="110000"/>
              </a:lnSpc>
            </a:pPr>
            <a:endParaRPr lang="en-US" altLang="zh-TW" sz="10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lvl="0">
              <a:lnSpc>
                <a:spcPct val="110000"/>
              </a:lnSpc>
            </a:pP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出國</a:t>
            </a:r>
            <a:r>
              <a:rPr lang="zh-TW"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前至外交部網站做</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登錄，留下個人緊急聯絡資訊，當發生天災、動亂、急難事件或有協尋請求時，駐外館處能立即聯繫國人提供協助， 尤其是要前往治安不佳、安全堪慮的地區或是計劃在某地停留較長時間的</a:t>
            </a:r>
            <a:r>
              <a:rPr lang="zh-TW"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國人。</a:t>
            </a:r>
            <a:endPar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lvl="0">
              <a:lnSpc>
                <a:spcPct val="110000"/>
              </a:lnSpc>
            </a:pPr>
            <a:endPar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lvl="0">
              <a:lnSpc>
                <a:spcPct val="110000"/>
              </a:lnSpc>
            </a:pPr>
            <a:endPar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lvl="0">
              <a:lnSpc>
                <a:spcPct val="110000"/>
              </a:lnSpc>
            </a:pPr>
            <a:endPar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lvl="0">
              <a:lnSpc>
                <a:spcPct val="110000"/>
              </a:lnSpc>
            </a:pPr>
            <a:endPar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lvl="0">
              <a:lnSpc>
                <a:spcPct val="110000"/>
              </a:lnSpc>
            </a:pPr>
            <a:endPar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lvl="0">
              <a:lnSpc>
                <a:spcPct val="110000"/>
              </a:lnSpc>
            </a:pPr>
            <a:endPar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lvl="0">
              <a:lnSpc>
                <a:spcPct val="110000"/>
              </a:lnSpc>
            </a:pPr>
            <a:endPar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lvl="0">
              <a:lnSpc>
                <a:spcPct val="110000"/>
              </a:lnSpc>
            </a:pPr>
            <a:endPar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lvl="0">
              <a:lnSpc>
                <a:spcPct val="110000"/>
              </a:lnSpc>
            </a:pPr>
            <a:r>
              <a:rPr lang="zh-TW"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參考文件：外交部</a:t>
            </a:r>
            <a:r>
              <a:rPr lang="zh-TW"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hlinkClick r:id="rId3"/>
              </a:rPr>
              <a:t>國際禮儀手冊</a:t>
            </a:r>
            <a:endPar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2120" y="3207976"/>
            <a:ext cx="3179064" cy="2384298"/>
          </a:xfrm>
          <a:prstGeom prst="rect">
            <a:avLst/>
          </a:prstGeom>
        </p:spPr>
      </p:pic>
      <p:pic>
        <p:nvPicPr>
          <p:cNvPr id="7" name="圖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319" y="3212976"/>
            <a:ext cx="4526168" cy="2471593"/>
          </a:xfrm>
          <a:prstGeom prst="rect">
            <a:avLst/>
          </a:prstGeom>
        </p:spPr>
      </p:pic>
      <p:sp>
        <p:nvSpPr>
          <p:cNvPr id="8" name="向右箭號 7"/>
          <p:cNvSpPr/>
          <p:nvPr/>
        </p:nvSpPr>
        <p:spPr>
          <a:xfrm>
            <a:off x="5004048" y="4338681"/>
            <a:ext cx="297594" cy="748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6860382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標題 4"/>
          <p:cNvSpPr>
            <a:spLocks noGrp="1"/>
          </p:cNvSpPr>
          <p:nvPr>
            <p:ph type="ctrTitle"/>
          </p:nvPr>
        </p:nvSpPr>
        <p:spPr>
          <a:xfrm>
            <a:off x="1115616" y="1052736"/>
            <a:ext cx="6982544" cy="3744416"/>
          </a:xfrm>
        </p:spPr>
        <p:txBody>
          <a:bodyPr>
            <a:normAutofit/>
          </a:bodyPr>
          <a:lstStyle/>
          <a:p>
            <a:pPr>
              <a:lnSpc>
                <a:spcPct val="150000"/>
              </a:lnSpc>
            </a:pPr>
            <a:r>
              <a:rPr lang="zh-TW" altLang="en-US"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都完成後，</a:t>
            </a:r>
            <a:r>
              <a:rPr lang="en-US" altLang="zh-TW"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可以開始收拾行李</a:t>
            </a:r>
            <a:r>
              <a:rPr lang="zh-TW" altLang="en-US"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、抱</a:t>
            </a:r>
            <a:r>
              <a:rPr lang="zh-TW" altLang="en-US"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著期待的心情準備出國啦！</a:t>
            </a:r>
            <a:endParaRPr lang="zh-TW" altLang="en-US" b="1" dirty="0">
              <a:solidFill>
                <a:schemeClr val="bg1"/>
              </a:solidFill>
            </a:endParaRPr>
          </a:p>
        </p:txBody>
      </p:sp>
      <p:sp>
        <p:nvSpPr>
          <p:cNvPr id="2" name="投影片編號版面配置區 1"/>
          <p:cNvSpPr>
            <a:spLocks noGrp="1"/>
          </p:cNvSpPr>
          <p:nvPr>
            <p:ph type="sldNum" sz="quarter" idx="12"/>
          </p:nvPr>
        </p:nvSpPr>
        <p:spPr/>
        <p:txBody>
          <a:bodyPr/>
          <a:lstStyle/>
          <a:p>
            <a:fld id="{3A2F0832-F084-422D-97D1-AF848F4F2C34}" type="slidenum">
              <a:rPr lang="en-US" smtClean="0"/>
              <a:t>15</a:t>
            </a:fld>
            <a:endParaRPr lang="en-US" dirty="0"/>
          </a:p>
        </p:txBody>
      </p:sp>
    </p:spTree>
    <p:extLst>
      <p:ext uri="{BB962C8B-B14F-4D97-AF65-F5344CB8AC3E}">
        <p14:creationId xmlns:p14="http://schemas.microsoft.com/office/powerpoint/2010/main" val="20123087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395536" y="415270"/>
            <a:ext cx="8568952" cy="1069514"/>
          </a:xfrm>
        </p:spPr>
        <p:txBody>
          <a:bodyPr/>
          <a:lstStyle/>
          <a:p>
            <a:pPr algn="l"/>
            <a:r>
              <a:rPr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交換學生須知</a:t>
            </a:r>
            <a:endPar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467544" y="1268760"/>
            <a:ext cx="7992888" cy="4968552"/>
          </a:xfrm>
        </p:spPr>
        <p:txBody>
          <a:bodyPr anchor="t">
            <a:normAutofit fontScale="92500"/>
          </a:bodyPr>
          <a:lstStyle/>
          <a:p>
            <a:pPr marL="457200" indent="-457200" algn="just">
              <a:lnSpc>
                <a:spcPts val="2800"/>
              </a:lnSpc>
              <a:buAutoNum type="arabicPeriod"/>
            </a:pPr>
            <a:r>
              <a:rPr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不論是否有申請獎學金，凡經本校推薦赴外交換的學生，皆須</a:t>
            </a:r>
            <a:r>
              <a:rPr lang="zh-TW" altLang="zh-TW" b="1" u="sng"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修讀並</a:t>
            </a:r>
            <a:r>
              <a:rPr lang="zh-TW" altLang="zh-TW" b="1" u="sng"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通過</a:t>
            </a:r>
            <a:r>
              <a:rPr lang="zh-TW" altLang="en-US" b="1" u="sng"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至少</a:t>
            </a:r>
            <a:r>
              <a:rPr lang="en-US" altLang="zh-TW" b="1" u="sng"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zh-TW" b="1" u="sng"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門（</a:t>
            </a:r>
            <a:r>
              <a:rPr lang="zh-TW" altLang="zh-TW" b="1" u="sng"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含）</a:t>
            </a:r>
            <a:r>
              <a:rPr lang="zh-TW" altLang="zh-TW" b="1" u="sng"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以上</a:t>
            </a:r>
            <a:r>
              <a:rPr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原就讀科系或申請系所開放之</a:t>
            </a:r>
            <a:r>
              <a:rPr lang="zh-TW" altLang="zh-TW" b="1" u="sng"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專業課程</a:t>
            </a:r>
            <a:r>
              <a:rPr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lgn="just">
              <a:lnSpc>
                <a:spcPts val="2800"/>
              </a:lnSpc>
              <a:buFont typeface="Arial" pitchFamily="34" charset="0"/>
              <a:buAutoNum type="arabicPeriod"/>
            </a:pPr>
            <a:r>
              <a:rPr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承上點，一般語言課程、通識課程、體育課程等皆</a:t>
            </a:r>
            <a:r>
              <a:rPr lang="zh-TW" altLang="en-US" b="1" u="sng"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不得</a:t>
            </a:r>
            <a:r>
              <a:rPr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採計為專業課程。</a:t>
            </a:r>
            <a:endPar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lgn="just">
              <a:lnSpc>
                <a:spcPts val="2800"/>
              </a:lnSpc>
              <a:buFont typeface="Arial" pitchFamily="34" charset="0"/>
              <a:buAutoNum type="arabicPeriod"/>
            </a:pPr>
            <a:r>
              <a:rPr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若</a:t>
            </a:r>
            <a:r>
              <a:rPr lang="zh-TW"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姐妹</a:t>
            </a:r>
            <a:r>
              <a:rPr lang="zh-TW"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校另有更高修課學分規定者，應</a:t>
            </a:r>
            <a:r>
              <a:rPr lang="zh-TW"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遵守其</a:t>
            </a:r>
            <a:r>
              <a:rPr lang="zh-TW"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規定。</a:t>
            </a:r>
            <a:endPar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lgn="just">
              <a:lnSpc>
                <a:spcPts val="2800"/>
              </a:lnSpc>
              <a:buFont typeface="Arial" pitchFamily="34" charset="0"/>
              <a:buAutoNum type="arabicPeriod"/>
            </a:pPr>
            <a:r>
              <a:rPr lang="zh-TW"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於</a:t>
            </a:r>
            <a:r>
              <a:rPr lang="zh-TW"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研習期間</a:t>
            </a:r>
            <a:r>
              <a:rPr lang="zh-TW"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缺課</a:t>
            </a:r>
            <a:r>
              <a:rPr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行為不良</a:t>
            </a:r>
            <a:r>
              <a:rPr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影響</a:t>
            </a:r>
            <a:r>
              <a:rPr lang="zh-TW"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本校</a:t>
            </a:r>
            <a:r>
              <a:rPr lang="zh-TW"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校譽</a:t>
            </a:r>
            <a:r>
              <a:rPr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，或未修讀並通過</a:t>
            </a:r>
            <a:r>
              <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門</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專業課程</a:t>
            </a:r>
            <a:r>
              <a:rPr lang="zh-TW"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者</a:t>
            </a:r>
            <a:r>
              <a:rPr lang="zh-TW"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，本校有權追回所支領之全部獎學金。</a:t>
            </a:r>
            <a:endPar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lgn="just">
              <a:lnSpc>
                <a:spcPts val="2800"/>
              </a:lnSpc>
              <a:buFont typeface="Arial" pitchFamily="34" charset="0"/>
              <a:buAutoNum type="arabicPeriod"/>
            </a:pPr>
            <a:r>
              <a:rPr lang="zh-TW"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若有具體理由或不可抗力情事，欲提前結束交換計畫，須事前告知本處並徵得兩校同意，不得任意終止及返國</a:t>
            </a:r>
            <a:r>
              <a:rPr lang="zh-TW"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lgn="just">
              <a:lnSpc>
                <a:spcPts val="2800"/>
              </a:lnSpc>
              <a:buFont typeface="Arial" pitchFamily="34" charset="0"/>
              <a:buAutoNum type="arabicPeriod"/>
            </a:pPr>
            <a:r>
              <a:rPr lang="zh-TW" altLang="en-US" sz="2100" b="1" u="sng"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依</a:t>
            </a:r>
            <a:r>
              <a:rPr lang="zh-TW" altLang="en-US" sz="2100" b="1" u="sng"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本校第</a:t>
            </a:r>
            <a:r>
              <a:rPr lang="en-US" altLang="zh-TW" sz="2100" b="1" u="sng"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194</a:t>
            </a:r>
            <a:r>
              <a:rPr lang="zh-TW" altLang="en-US" sz="2100" b="1" u="sng"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次教務會議通過，自</a:t>
            </a:r>
            <a:r>
              <a:rPr lang="en-US" altLang="zh-TW" sz="2100" b="1" u="sng"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100" b="1" u="sng"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學年度起學生赴境外交換期間所修習全部科目、學分及成績，應按境外學校原始成績證明登載內容加註於本校歷年成績表備註欄中。</a:t>
            </a:r>
          </a:p>
        </p:txBody>
      </p:sp>
    </p:spTree>
    <p:extLst>
      <p:ext uri="{BB962C8B-B14F-4D97-AF65-F5344CB8AC3E}">
        <p14:creationId xmlns:p14="http://schemas.microsoft.com/office/powerpoint/2010/main" val="40513353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67544" y="487278"/>
            <a:ext cx="7272808" cy="1069514"/>
          </a:xfrm>
        </p:spPr>
        <p:txBody>
          <a:bodyPr/>
          <a:lstStyle/>
          <a:p>
            <a:r>
              <a:rPr lang="en-US" altLang="zh-TW"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STEP</a:t>
            </a:r>
            <a:r>
              <a:rPr lang="zh-TW" altLang="en-US"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7.</a:t>
            </a:r>
            <a:r>
              <a:rPr lang="zh-TW" altLang="en-US" sz="4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返國作業須知</a:t>
            </a:r>
          </a:p>
        </p:txBody>
      </p:sp>
      <p:sp>
        <p:nvSpPr>
          <p:cNvPr id="3" name="內容版面配置區 2"/>
          <p:cNvSpPr>
            <a:spLocks noGrp="1"/>
          </p:cNvSpPr>
          <p:nvPr>
            <p:ph idx="1"/>
          </p:nvPr>
        </p:nvSpPr>
        <p:spPr>
          <a:xfrm>
            <a:off x="457200" y="1412776"/>
            <a:ext cx="8229600" cy="4824536"/>
          </a:xfrm>
        </p:spPr>
        <p:txBody>
          <a:bodyPr anchor="t">
            <a:normAutofit fontScale="62500" lnSpcReduction="20000"/>
          </a:bodyPr>
          <a:lstStyle/>
          <a:p>
            <a:pPr algn="just">
              <a:lnSpc>
                <a:spcPts val="2800"/>
              </a:lnSpc>
            </a:pPr>
            <a:r>
              <a:rPr lang="zh-TW" altLang="en-US" sz="29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交換</a:t>
            </a:r>
            <a:r>
              <a:rPr lang="zh-TW" altLang="en-US" sz="29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學生須於獎學金契約書或家長</a:t>
            </a:r>
            <a:r>
              <a:rPr lang="en-US" altLang="zh-TW" sz="29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9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監護人同意書中所載之出國研習截止日後</a:t>
            </a:r>
            <a:r>
              <a:rPr lang="zh-TW" altLang="en-US" sz="2900" b="1" u="sng"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一個月</a:t>
            </a:r>
            <a:r>
              <a:rPr lang="zh-TW" altLang="en-US" sz="2900" b="1" u="sng"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內</a:t>
            </a:r>
            <a:r>
              <a:rPr lang="en-US" altLang="zh-TW" sz="29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9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範例</a:t>
            </a:r>
            <a:r>
              <a:rPr lang="en-US" altLang="zh-TW" sz="29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9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出國研習期間自</a:t>
            </a:r>
            <a:r>
              <a:rPr lang="en-US" altLang="zh-TW" sz="29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2/1</a:t>
            </a:r>
            <a:r>
              <a:rPr lang="zh-TW" altLang="en-US" sz="29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至</a:t>
            </a:r>
            <a:r>
              <a:rPr lang="en-US" altLang="zh-TW" sz="29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6/30</a:t>
            </a:r>
            <a:r>
              <a:rPr lang="zh-TW" altLang="en-US" sz="29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止，須於</a:t>
            </a:r>
            <a:r>
              <a:rPr lang="en-US" altLang="zh-TW" sz="29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7/30</a:t>
            </a:r>
            <a:r>
              <a:rPr lang="zh-TW" altLang="en-US" sz="29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前完成繳件</a:t>
            </a:r>
            <a:r>
              <a:rPr lang="en-US" altLang="zh-TW" sz="29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9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9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將下列文件一併繳送至國際事務處，方完成返國報到手續</a:t>
            </a:r>
            <a:r>
              <a:rPr lang="zh-TW" altLang="en-US" sz="29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9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lgn="just">
              <a:lnSpc>
                <a:spcPts val="2800"/>
              </a:lnSpc>
              <a:buFont typeface="Arial" pitchFamily="34" charset="0"/>
              <a:buAutoNum type="arabicPeriod"/>
            </a:pPr>
            <a:r>
              <a:rPr lang="zh-TW" altLang="en-US" sz="29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返校報到單  </a:t>
            </a:r>
            <a:r>
              <a:rPr lang="en-US" altLang="zh-TW" sz="29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9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請依序至系上、教務處、國際事務處核章</a:t>
            </a:r>
            <a:r>
              <a:rPr lang="en-US" altLang="zh-TW" sz="29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9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lgn="just">
              <a:lnSpc>
                <a:spcPts val="2800"/>
              </a:lnSpc>
              <a:buFont typeface="Arial" pitchFamily="34" charset="0"/>
              <a:buAutoNum type="arabicPeriod"/>
            </a:pPr>
            <a:r>
              <a:rPr lang="en-US" altLang="zh-TW" sz="29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2,000</a:t>
            </a:r>
            <a:r>
              <a:rPr lang="zh-TW" altLang="en-US" sz="29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字以上中文心得報告紙本及電子檔（</a:t>
            </a:r>
            <a:r>
              <a:rPr lang="en-US" altLang="zh-TW" sz="29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word</a:t>
            </a:r>
            <a:r>
              <a:rPr lang="zh-TW" altLang="en-US" sz="29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格式）</a:t>
            </a:r>
            <a:r>
              <a:rPr lang="zh-TW" altLang="en-US" sz="29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，電子</a:t>
            </a:r>
            <a:r>
              <a:rPr lang="zh-TW" altLang="en-US" sz="29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檔請以隨身碟方式至本處存取。心得內容須有參考價值；若經本處審查不合於標準者，須依本處要求重新撰寫。</a:t>
            </a:r>
          </a:p>
          <a:p>
            <a:pPr marL="457200" indent="-457200" algn="just">
              <a:lnSpc>
                <a:spcPts val="2800"/>
              </a:lnSpc>
              <a:buFont typeface="Arial" pitchFamily="34" charset="0"/>
              <a:buAutoNum type="arabicPeriod"/>
            </a:pPr>
            <a:r>
              <a:rPr lang="zh-TW" altLang="en-US" sz="29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研修相關照片原始電子檔</a:t>
            </a:r>
            <a:r>
              <a:rPr lang="en-US" altLang="zh-TW" sz="29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29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張，請以隨身碟方式至本處存取。</a:t>
            </a:r>
          </a:p>
          <a:p>
            <a:pPr marL="457200" indent="-457200" algn="just">
              <a:lnSpc>
                <a:spcPts val="2800"/>
              </a:lnSpc>
              <a:buFont typeface="Arial" pitchFamily="34" charset="0"/>
              <a:buAutoNum type="arabicPeriod"/>
            </a:pPr>
            <a:r>
              <a:rPr lang="zh-TW" altLang="en-US" sz="29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海外研習成績單 </a:t>
            </a:r>
            <a:r>
              <a:rPr lang="en-US" altLang="zh-TW" sz="29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9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可由學生自行字姐妹校網站列印，或由姐妹校寄送至本處</a:t>
            </a:r>
            <a:r>
              <a:rPr lang="en-US" altLang="zh-TW" sz="29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9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a:p>
            <a:pPr marL="457200" indent="-457200" algn="just">
              <a:lnSpc>
                <a:spcPts val="2800"/>
              </a:lnSpc>
              <a:buFont typeface="Arial" pitchFamily="34" charset="0"/>
              <a:buAutoNum type="arabicPeriod"/>
            </a:pPr>
            <a:r>
              <a:rPr lang="zh-TW" altLang="en-US" sz="2900" b="1" u="sng"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護照上出入境戳章影</a:t>
            </a:r>
            <a:r>
              <a:rPr lang="zh-TW" altLang="en-US" sz="2900" b="1" u="sng"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本</a:t>
            </a:r>
            <a:r>
              <a:rPr lang="zh-TW" altLang="en-US" sz="29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或 </a:t>
            </a:r>
            <a:r>
              <a:rPr lang="zh-TW" altLang="en-US" sz="2900" b="1" u="sng"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來回登機證存根正本</a:t>
            </a:r>
            <a:r>
              <a:rPr lang="zh-TW" altLang="en-US" sz="29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（若轉機，須檢附所有航段的登機證存根）。</a:t>
            </a:r>
          </a:p>
        </p:txBody>
      </p:sp>
    </p:spTree>
    <p:extLst>
      <p:ext uri="{BB962C8B-B14F-4D97-AF65-F5344CB8AC3E}">
        <p14:creationId xmlns:p14="http://schemas.microsoft.com/office/powerpoint/2010/main" val="17775639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標題 4"/>
          <p:cNvSpPr>
            <a:spLocks noGrp="1"/>
          </p:cNvSpPr>
          <p:nvPr>
            <p:ph type="ctrTitle"/>
          </p:nvPr>
        </p:nvSpPr>
        <p:spPr>
          <a:xfrm>
            <a:off x="685800" y="2132856"/>
            <a:ext cx="7772400" cy="1946645"/>
          </a:xfrm>
        </p:spPr>
        <p:txBody>
          <a:bodyPr/>
          <a:lstStyle/>
          <a:p>
            <a:r>
              <a:rPr lang="zh-TW" altLang="en-US" sz="4800" b="1" dirty="0">
                <a:latin typeface="Times New Roman" panose="02020603050405020304" pitchFamily="18" charset="0"/>
                <a:ea typeface="標楷體" panose="03000509000000000000" pitchFamily="65" charset="-120"/>
                <a:cs typeface="Times New Roman" panose="02020603050405020304" pitchFamily="18" charset="0"/>
              </a:rPr>
              <a:t>預</a:t>
            </a:r>
            <a:r>
              <a:rPr lang="zh-TW" altLang="en-US" sz="4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祝大家</a:t>
            </a:r>
            <a:r>
              <a:rPr lang="en-US" altLang="zh-TW" sz="4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sz="4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sz="4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申請一切順利 </a:t>
            </a:r>
            <a:r>
              <a:rPr lang="en-US" altLang="zh-TW" sz="4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a:t>
            </a:r>
            <a:endParaRPr lang="zh-TW" altLang="en-US" sz="4800" b="1" dirty="0"/>
          </a:p>
        </p:txBody>
      </p:sp>
      <p:pic>
        <p:nvPicPr>
          <p:cNvPr id="1027" name="Picture 3" descr="\\140.118.111.32\OIAshare\1交換生心得\107.08.27 黃雅樵\WhatsApp Image 2018-08-27 at 12.30.08 PM.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4437112"/>
            <a:ext cx="2332652" cy="15376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9" name="Picture 5" descr="\\140.118.111.32\OIAshare\1交換生心得\107.08.17 徐林辰\1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4411643"/>
            <a:ext cx="2050183" cy="15376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32" name="Picture 8" descr="\\140.118.111.32\OIAshare\1交換生心得\107.7.31施欣彤\施欣彤 UAB 6.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732" t="21645" r="11732" b="5233"/>
          <a:stretch/>
        </p:blipFill>
        <p:spPr bwMode="auto">
          <a:xfrm>
            <a:off x="6890616" y="4437112"/>
            <a:ext cx="2145880" cy="15376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33" name="Picture 9" descr="\\140.118.111.32\OIAshare\1交換生心得\107.07.30 王惟莎\1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90616" y="778711"/>
            <a:ext cx="2145880" cy="14981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34" name="Picture 10" descr="\\140.118.111.32\OIAshare\1交換生心得\107.07.27 Vi Thanh Tra\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67745" y="791928"/>
            <a:ext cx="2137896" cy="14849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35" name="Picture 11" descr="\\140.118.111.32\OIAshare\1交換生心得\107.07.25凌悅庭\返校\IMG-20180307-WA000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7504" y="791928"/>
            <a:ext cx="2050182" cy="14849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36" name="Picture 12" descr="\\140.118.111.32\OIAshare\1交換生心得\107.06.20 張瑞勳\certain\Cultural Tour_180615_0045.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99992" y="760529"/>
            <a:ext cx="2332652" cy="15163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37" name="Picture 13" descr="\\140.118.111.32\OIAshare\1交換生心得\107.3.9陳秉均\B10308017 photos\IMG_8190.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3237" t="15863" r="32129"/>
          <a:stretch/>
        </p:blipFill>
        <p:spPr bwMode="auto">
          <a:xfrm>
            <a:off x="2267744" y="4383842"/>
            <a:ext cx="2137896" cy="15654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投影片編號版面配置區 1"/>
          <p:cNvSpPr>
            <a:spLocks noGrp="1"/>
          </p:cNvSpPr>
          <p:nvPr>
            <p:ph type="sldNum" sz="quarter" idx="12"/>
          </p:nvPr>
        </p:nvSpPr>
        <p:spPr/>
        <p:txBody>
          <a:bodyPr/>
          <a:lstStyle/>
          <a:p>
            <a:fld id="{3A2F0832-F084-422D-97D1-AF848F4F2C34}" type="slidenum">
              <a:rPr lang="en-US" smtClean="0"/>
              <a:t>18</a:t>
            </a:fld>
            <a:endParaRPr lang="en-US" dirty="0"/>
          </a:p>
        </p:txBody>
      </p:sp>
    </p:spTree>
    <p:extLst>
      <p:ext uri="{BB962C8B-B14F-4D97-AF65-F5344CB8AC3E}">
        <p14:creationId xmlns:p14="http://schemas.microsoft.com/office/powerpoint/2010/main" val="2140308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323528" y="199246"/>
            <a:ext cx="7776864" cy="1069514"/>
          </a:xfrm>
        </p:spPr>
        <p:txBody>
          <a:bodyPr/>
          <a:lstStyle/>
          <a:p>
            <a:r>
              <a:rPr lang="zh-TW" altLang="en-US" dirty="0" smtClean="0">
                <a:solidFill>
                  <a:schemeClr val="tx1"/>
                </a:solidFill>
                <a:latin typeface="標楷體" panose="03000509000000000000" pitchFamily="65" charset="-120"/>
                <a:ea typeface="標楷體" panose="03000509000000000000" pitchFamily="65" charset="-120"/>
              </a:rPr>
              <a:t>赴海外交換計畫承辦人資訊</a:t>
            </a:r>
            <a:endParaRPr lang="zh-TW" altLang="en-US" dirty="0">
              <a:solidFill>
                <a:schemeClr val="tx1"/>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lstStyle/>
          <a:p>
            <a:endParaRPr lang="zh-TW" altLang="en-US">
              <a:latin typeface="標楷體" panose="03000509000000000000" pitchFamily="65" charset="-120"/>
              <a:ea typeface="標楷體" panose="03000509000000000000" pitchFamily="65" charset="-120"/>
            </a:endParaRPr>
          </a:p>
        </p:txBody>
      </p:sp>
      <p:graphicFrame>
        <p:nvGraphicFramePr>
          <p:cNvPr id="6" name="內容版面配置區 5"/>
          <p:cNvGraphicFramePr>
            <a:graphicFrameLocks noGrp="1"/>
          </p:cNvGraphicFramePr>
          <p:nvPr>
            <p:ph idx="10"/>
            <p:extLst>
              <p:ext uri="{D42A27DB-BD31-4B8C-83A1-F6EECF244321}">
                <p14:modId xmlns:p14="http://schemas.microsoft.com/office/powerpoint/2010/main" val="4066725991"/>
              </p:ext>
            </p:extLst>
          </p:nvPr>
        </p:nvGraphicFramePr>
        <p:xfrm>
          <a:off x="251520" y="1196751"/>
          <a:ext cx="8640960" cy="4887654"/>
        </p:xfrm>
        <a:graphic>
          <a:graphicData uri="http://schemas.openxmlformats.org/drawingml/2006/table">
            <a:tbl>
              <a:tblPr firstRow="1" bandRow="1">
                <a:tableStyleId>{74C1A8A3-306A-4EB7-A6B1-4F7E0EB9C5D6}</a:tableStyleId>
              </a:tblPr>
              <a:tblGrid>
                <a:gridCol w="1152128"/>
                <a:gridCol w="3528392"/>
                <a:gridCol w="3960440"/>
              </a:tblGrid>
              <a:tr h="770039">
                <a:tc>
                  <a:txBody>
                    <a:bodyPr/>
                    <a:lstStyle/>
                    <a:p>
                      <a:pPr algn="ctr"/>
                      <a:r>
                        <a:rPr lang="zh-TW" altLang="en-US" sz="1800" dirty="0" smtClean="0">
                          <a:latin typeface="+mn-lt"/>
                          <a:ea typeface="標楷體" panose="03000509000000000000" pitchFamily="65" charset="-120"/>
                        </a:rPr>
                        <a:t>承辦人</a:t>
                      </a:r>
                      <a:endParaRPr lang="zh-TW" altLang="en-US" sz="1800" b="1" dirty="0">
                        <a:latin typeface="+mn-lt"/>
                        <a:ea typeface="標楷體" panose="03000509000000000000" pitchFamily="65" charset="-120"/>
                        <a:cs typeface="Times New Roman" panose="02020603050405020304" pitchFamily="18" charset="0"/>
                      </a:endParaRPr>
                    </a:p>
                  </a:txBody>
                  <a:tcPr anchor="ctr">
                    <a:solidFill>
                      <a:schemeClr val="accent5">
                        <a:lumMod val="50000"/>
                      </a:schemeClr>
                    </a:solidFill>
                  </a:tcPr>
                </a:tc>
                <a:tc>
                  <a:txBody>
                    <a:bodyPr/>
                    <a:lstStyle/>
                    <a:p>
                      <a:pPr algn="ctr"/>
                      <a:r>
                        <a:rPr lang="zh-TW" altLang="en-US" sz="1800" dirty="0" smtClean="0">
                          <a:latin typeface="+mn-lt"/>
                          <a:ea typeface="標楷體" panose="03000509000000000000" pitchFamily="65" charset="-120"/>
                        </a:rPr>
                        <a:t>何岱霖小姐（</a:t>
                      </a:r>
                      <a:r>
                        <a:rPr lang="en-US" altLang="zh-TW" sz="1800" dirty="0" smtClean="0">
                          <a:latin typeface="+mn-lt"/>
                          <a:ea typeface="標楷體" panose="03000509000000000000" pitchFamily="65" charset="-120"/>
                        </a:rPr>
                        <a:t>Ms.</a:t>
                      </a:r>
                      <a:r>
                        <a:rPr lang="en-US" altLang="zh-TW" sz="1800" baseline="0" dirty="0" smtClean="0">
                          <a:latin typeface="+mn-lt"/>
                          <a:ea typeface="標楷體" panose="03000509000000000000" pitchFamily="65" charset="-120"/>
                        </a:rPr>
                        <a:t> Irene Ho</a:t>
                      </a:r>
                      <a:r>
                        <a:rPr lang="zh-TW" altLang="en-US" sz="1800" dirty="0" smtClean="0">
                          <a:latin typeface="+mn-lt"/>
                          <a:ea typeface="標楷體" panose="03000509000000000000" pitchFamily="65" charset="-120"/>
                        </a:rPr>
                        <a:t>）</a:t>
                      </a:r>
                      <a:endParaRPr lang="zh-TW" altLang="en-US" sz="1800" b="1" dirty="0">
                        <a:latin typeface="+mn-lt"/>
                        <a:ea typeface="標楷體" panose="03000509000000000000" pitchFamily="65" charset="-120"/>
                        <a:cs typeface="Times New Roman" panose="02020603050405020304" pitchFamily="18" charset="0"/>
                      </a:endParaRPr>
                    </a:p>
                  </a:txBody>
                  <a:tcPr anchor="ctr">
                    <a:solidFill>
                      <a:schemeClr val="accent5">
                        <a:lumMod val="50000"/>
                      </a:schemeClr>
                    </a:solidFill>
                  </a:tcPr>
                </a:tc>
                <a:tc>
                  <a:txBody>
                    <a:bodyPr/>
                    <a:lstStyle/>
                    <a:p>
                      <a:pPr algn="ctr"/>
                      <a:r>
                        <a:rPr lang="zh-TW" altLang="en-US" sz="1800" dirty="0" smtClean="0">
                          <a:latin typeface="+mn-lt"/>
                          <a:ea typeface="標楷體" panose="03000509000000000000" pitchFamily="65" charset="-120"/>
                        </a:rPr>
                        <a:t>馬嘉宜小姐（</a:t>
                      </a:r>
                      <a:r>
                        <a:rPr lang="en-US" altLang="zh-TW" sz="1800" dirty="0" smtClean="0">
                          <a:latin typeface="+mn-lt"/>
                          <a:ea typeface="標楷體" panose="03000509000000000000" pitchFamily="65" charset="-120"/>
                        </a:rPr>
                        <a:t>Ms. Iris Ma</a:t>
                      </a:r>
                      <a:r>
                        <a:rPr lang="zh-TW" altLang="en-US" sz="1800" dirty="0" smtClean="0">
                          <a:latin typeface="+mn-lt"/>
                          <a:ea typeface="標楷體" panose="03000509000000000000" pitchFamily="65" charset="-120"/>
                        </a:rPr>
                        <a:t>）</a:t>
                      </a:r>
                      <a:endParaRPr lang="zh-TW" altLang="en-US" sz="1800" b="1" dirty="0">
                        <a:latin typeface="+mn-lt"/>
                        <a:ea typeface="標楷體" panose="03000509000000000000" pitchFamily="65" charset="-120"/>
                        <a:cs typeface="Times New Roman" panose="02020603050405020304" pitchFamily="18" charset="0"/>
                      </a:endParaRPr>
                    </a:p>
                  </a:txBody>
                  <a:tcPr anchor="ctr">
                    <a:solidFill>
                      <a:schemeClr val="accent5">
                        <a:lumMod val="50000"/>
                      </a:schemeClr>
                    </a:solidFill>
                  </a:tcPr>
                </a:tc>
              </a:tr>
              <a:tr h="393101">
                <a:tc>
                  <a:txBody>
                    <a:bodyPr/>
                    <a:lstStyle/>
                    <a:p>
                      <a:pPr algn="ctr"/>
                      <a:r>
                        <a:rPr lang="zh-TW" altLang="en-US" sz="1800" dirty="0" smtClean="0">
                          <a:latin typeface="+mn-lt"/>
                          <a:ea typeface="標楷體" panose="03000509000000000000" pitchFamily="65" charset="-120"/>
                        </a:rPr>
                        <a:t>職稱</a:t>
                      </a:r>
                      <a:endParaRPr lang="zh-TW" altLang="en-US" sz="1800" b="1" dirty="0">
                        <a:latin typeface="+mn-lt"/>
                        <a:ea typeface="標楷體" panose="03000509000000000000" pitchFamily="65" charset="-120"/>
                        <a:cs typeface="Times New Roman" panose="02020603050405020304" pitchFamily="18" charset="0"/>
                      </a:endParaRPr>
                    </a:p>
                  </a:txBody>
                  <a:tcPr anchor="ctr"/>
                </a:tc>
                <a:tc>
                  <a:txBody>
                    <a:bodyPr/>
                    <a:lstStyle/>
                    <a:p>
                      <a:pPr algn="ctr"/>
                      <a:r>
                        <a:rPr lang="en-US" altLang="zh-TW" sz="1800" dirty="0" smtClean="0">
                          <a:latin typeface="+mn-lt"/>
                          <a:ea typeface="標楷體" panose="03000509000000000000" pitchFamily="65" charset="-120"/>
                        </a:rPr>
                        <a:t>Program Coordinator</a:t>
                      </a:r>
                      <a:endParaRPr lang="zh-TW" altLang="en-US" sz="1800" dirty="0">
                        <a:latin typeface="+mn-lt"/>
                        <a:ea typeface="標楷體" panose="03000509000000000000" pitchFamily="65" charset="-120"/>
                        <a:cs typeface="Times New Roman" panose="02020603050405020304" pitchFamily="18"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zh-TW" sz="1800" dirty="0" smtClean="0">
                          <a:latin typeface="+mn-lt"/>
                          <a:ea typeface="標楷體" panose="03000509000000000000" pitchFamily="65" charset="-120"/>
                        </a:rPr>
                        <a:t>Program Coordinator</a:t>
                      </a:r>
                      <a:endParaRPr lang="zh-TW" altLang="en-US" sz="1800" dirty="0" smtClean="0">
                        <a:latin typeface="+mn-lt"/>
                        <a:ea typeface="標楷體" panose="03000509000000000000" pitchFamily="65" charset="-120"/>
                        <a:cs typeface="Times New Roman" panose="02020603050405020304" pitchFamily="18" charset="0"/>
                      </a:endParaRPr>
                    </a:p>
                  </a:txBody>
                  <a:tcPr anchor="ctr"/>
                </a:tc>
              </a:tr>
              <a:tr h="1285133">
                <a:tc>
                  <a:txBody>
                    <a:bodyPr/>
                    <a:lstStyle/>
                    <a:p>
                      <a:pPr algn="ctr"/>
                      <a:r>
                        <a:rPr lang="zh-TW" altLang="en-US" sz="1800" dirty="0" smtClean="0">
                          <a:latin typeface="+mn-lt"/>
                          <a:ea typeface="標楷體" panose="03000509000000000000" pitchFamily="65" charset="-120"/>
                        </a:rPr>
                        <a:t>負責國家</a:t>
                      </a:r>
                      <a:endParaRPr lang="zh-TW" altLang="en-US" sz="1800" b="1" dirty="0">
                        <a:latin typeface="+mn-lt"/>
                        <a:ea typeface="標楷體" panose="03000509000000000000" pitchFamily="65" charset="-120"/>
                        <a:cs typeface="Times New Roman" panose="02020603050405020304" pitchFamily="18" charset="0"/>
                      </a:endParaRPr>
                    </a:p>
                  </a:txBody>
                  <a:tcPr anchor="ctr"/>
                </a:tc>
                <a:tc>
                  <a:txBody>
                    <a:bodyPr/>
                    <a:lstStyle/>
                    <a:p>
                      <a:pPr algn="ctr"/>
                      <a:r>
                        <a:rPr lang="zh-TW" altLang="en-US" sz="1800" dirty="0" smtClean="0">
                          <a:latin typeface="+mn-lt"/>
                          <a:ea typeface="標楷體" panose="03000509000000000000" pitchFamily="65" charset="-120"/>
                        </a:rPr>
                        <a:t>德國、亞洲、美洲、大洋洲</a:t>
                      </a:r>
                      <a:endParaRPr lang="zh-TW" altLang="en-US" sz="1800" dirty="0">
                        <a:latin typeface="+mn-lt"/>
                        <a:ea typeface="標楷體" panose="03000509000000000000" pitchFamily="65" charset="-120"/>
                        <a:cs typeface="Times New Roman" panose="02020603050405020304" pitchFamily="18" charset="0"/>
                      </a:endParaRPr>
                    </a:p>
                  </a:txBody>
                  <a:tcPr anchor="ctr"/>
                </a:tc>
                <a:tc>
                  <a:txBody>
                    <a:bodyPr/>
                    <a:lstStyle/>
                    <a:p>
                      <a:pPr algn="ctr"/>
                      <a:r>
                        <a:rPr lang="zh-TW" altLang="en-US" sz="1800" dirty="0" smtClean="0">
                          <a:latin typeface="+mn-lt"/>
                          <a:ea typeface="標楷體" panose="03000509000000000000" pitchFamily="65" charset="-120"/>
                          <a:cs typeface="Times New Roman" panose="02020603050405020304" pitchFamily="18" charset="0"/>
                        </a:rPr>
                        <a:t>歐洲不含德國</a:t>
                      </a:r>
                      <a:endParaRPr lang="zh-TW" altLang="en-US" sz="1800" dirty="0">
                        <a:latin typeface="+mn-lt"/>
                        <a:ea typeface="標楷體" panose="03000509000000000000" pitchFamily="65" charset="-120"/>
                        <a:cs typeface="Times New Roman" panose="02020603050405020304" pitchFamily="18" charset="0"/>
                      </a:endParaRPr>
                    </a:p>
                  </a:txBody>
                  <a:tcPr anchor="ctr"/>
                </a:tc>
              </a:tr>
              <a:tr h="393101">
                <a:tc>
                  <a:txBody>
                    <a:bodyPr/>
                    <a:lstStyle/>
                    <a:p>
                      <a:pPr algn="ctr"/>
                      <a:r>
                        <a:rPr lang="en-US" altLang="zh-TW" sz="1800" dirty="0" smtClean="0">
                          <a:latin typeface="+mn-lt"/>
                          <a:ea typeface="標楷體" panose="03000509000000000000" pitchFamily="65" charset="-120"/>
                        </a:rPr>
                        <a:t>Email</a:t>
                      </a:r>
                      <a:endParaRPr lang="zh-TW" altLang="en-US" sz="1800" b="1" dirty="0">
                        <a:latin typeface="+mn-lt"/>
                        <a:ea typeface="標楷體" panose="03000509000000000000" pitchFamily="65" charset="-120"/>
                        <a:cs typeface="Times New Roman" panose="02020603050405020304" pitchFamily="18" charset="0"/>
                      </a:endParaRPr>
                    </a:p>
                  </a:txBody>
                  <a:tcPr anchor="ctr"/>
                </a:tc>
                <a:tc>
                  <a:txBody>
                    <a:bodyPr/>
                    <a:lstStyle/>
                    <a:p>
                      <a:pPr algn="ctr"/>
                      <a:r>
                        <a:rPr lang="en-US" altLang="zh-TW" sz="1800" u="sng" dirty="0" smtClean="0">
                          <a:latin typeface="+mn-lt"/>
                          <a:ea typeface="標楷體" panose="03000509000000000000" pitchFamily="65" charset="-120"/>
                          <a:hlinkClick r:id="rId3"/>
                        </a:rPr>
                        <a:t>irene72@mail.ntust.edu.tw</a:t>
                      </a:r>
                      <a:endParaRPr lang="zh-TW" altLang="en-US" sz="1800" u="sng" dirty="0">
                        <a:solidFill>
                          <a:srgbClr val="0000FF"/>
                        </a:solidFill>
                        <a:latin typeface="+mn-lt"/>
                        <a:ea typeface="標楷體" panose="03000509000000000000" pitchFamily="65" charset="-120"/>
                        <a:cs typeface="Times New Roman" panose="02020603050405020304" pitchFamily="18" charset="0"/>
                      </a:endParaRPr>
                    </a:p>
                  </a:txBody>
                  <a:tcPr anchor="ctr"/>
                </a:tc>
                <a:tc>
                  <a:txBody>
                    <a:bodyPr/>
                    <a:lstStyle/>
                    <a:p>
                      <a:pPr algn="ctr"/>
                      <a:r>
                        <a:rPr lang="en-US" altLang="zh-TW" sz="1800" u="sng" dirty="0" smtClean="0">
                          <a:latin typeface="+mn-lt"/>
                          <a:ea typeface="標楷體" panose="03000509000000000000" pitchFamily="65" charset="-120"/>
                          <a:hlinkClick r:id="rId4"/>
                        </a:rPr>
                        <a:t>irisma@mail.ntust.edu.tw</a:t>
                      </a:r>
                      <a:endParaRPr lang="zh-TW" altLang="en-US" sz="1800" u="sng" dirty="0">
                        <a:solidFill>
                          <a:srgbClr val="0000FF"/>
                        </a:solidFill>
                        <a:latin typeface="+mn-lt"/>
                        <a:ea typeface="標楷體" panose="03000509000000000000" pitchFamily="65" charset="-120"/>
                        <a:cs typeface="Times New Roman" panose="02020603050405020304" pitchFamily="18" charset="0"/>
                      </a:endParaRPr>
                    </a:p>
                  </a:txBody>
                  <a:tcPr anchor="ctr"/>
                </a:tc>
              </a:tr>
              <a:tr h="393101">
                <a:tc>
                  <a:txBody>
                    <a:bodyPr/>
                    <a:lstStyle/>
                    <a:p>
                      <a:pPr algn="ctr"/>
                      <a:r>
                        <a:rPr lang="zh-TW" altLang="en-US" sz="1800" dirty="0" smtClean="0">
                          <a:latin typeface="+mn-lt"/>
                          <a:ea typeface="標楷體" panose="03000509000000000000" pitchFamily="65" charset="-120"/>
                        </a:rPr>
                        <a:t>電話</a:t>
                      </a:r>
                      <a:endParaRPr lang="zh-TW" altLang="en-US" sz="1800" b="1" dirty="0">
                        <a:latin typeface="+mn-lt"/>
                        <a:ea typeface="標楷體" panose="03000509000000000000" pitchFamily="65" charset="-120"/>
                        <a:cs typeface="Times New Roman" panose="02020603050405020304" pitchFamily="18" charset="0"/>
                      </a:endParaRPr>
                    </a:p>
                  </a:txBody>
                  <a:tcPr anchor="ctr"/>
                </a:tc>
                <a:tc>
                  <a:txBody>
                    <a:bodyPr/>
                    <a:lstStyle/>
                    <a:p>
                      <a:pPr algn="ctr"/>
                      <a:r>
                        <a:rPr lang="en-US" altLang="zh-TW" sz="1800" dirty="0" smtClean="0">
                          <a:latin typeface="+mn-lt"/>
                          <a:ea typeface="標楷體" panose="03000509000000000000" pitchFamily="65" charset="-120"/>
                        </a:rPr>
                        <a:t>+886-2-2730-3202</a:t>
                      </a:r>
                      <a:endParaRPr lang="zh-TW" altLang="en-US" sz="1800" dirty="0">
                        <a:latin typeface="+mn-lt"/>
                        <a:ea typeface="標楷體" panose="03000509000000000000" pitchFamily="65" charset="-120"/>
                        <a:cs typeface="Times New Roman" panose="02020603050405020304" pitchFamily="18" charset="0"/>
                      </a:endParaRPr>
                    </a:p>
                  </a:txBody>
                  <a:tcPr anchor="ctr"/>
                </a:tc>
                <a:tc>
                  <a:txBody>
                    <a:bodyPr/>
                    <a:lstStyle/>
                    <a:p>
                      <a:pPr algn="ctr"/>
                      <a:r>
                        <a:rPr lang="en-US" altLang="zh-TW" sz="1800" dirty="0" smtClean="0">
                          <a:latin typeface="+mn-lt"/>
                          <a:ea typeface="標楷體" panose="03000509000000000000" pitchFamily="65" charset="-120"/>
                        </a:rPr>
                        <a:t>+886-2-2730-3638</a:t>
                      </a:r>
                      <a:endParaRPr lang="zh-TW" altLang="en-US" sz="1800" dirty="0">
                        <a:latin typeface="+mn-lt"/>
                        <a:ea typeface="標楷體" panose="03000509000000000000" pitchFamily="65" charset="-120"/>
                        <a:cs typeface="Times New Roman" panose="02020603050405020304" pitchFamily="18" charset="0"/>
                      </a:endParaRPr>
                    </a:p>
                  </a:txBody>
                  <a:tcPr anchor="ctr"/>
                </a:tc>
              </a:tr>
              <a:tr h="393101">
                <a:tc>
                  <a:txBody>
                    <a:bodyPr/>
                    <a:lstStyle/>
                    <a:p>
                      <a:pPr algn="ctr"/>
                      <a:r>
                        <a:rPr lang="zh-TW" altLang="en-US" sz="1800" dirty="0" smtClean="0">
                          <a:latin typeface="+mn-lt"/>
                          <a:ea typeface="標楷體" panose="03000509000000000000" pitchFamily="65" charset="-120"/>
                        </a:rPr>
                        <a:t>傳真</a:t>
                      </a:r>
                      <a:endParaRPr lang="zh-TW" altLang="en-US" sz="1800" b="1" dirty="0">
                        <a:latin typeface="+mn-lt"/>
                        <a:ea typeface="標楷體" panose="03000509000000000000" pitchFamily="65" charset="-120"/>
                        <a:cs typeface="Times New Roman" panose="02020603050405020304" pitchFamily="18" charset="0"/>
                      </a:endParaRPr>
                    </a:p>
                  </a:txBody>
                  <a:tcPr anchor="ctr"/>
                </a:tc>
                <a:tc>
                  <a:txBody>
                    <a:bodyPr/>
                    <a:lstStyle/>
                    <a:p>
                      <a:pPr algn="ctr"/>
                      <a:r>
                        <a:rPr lang="en-US" altLang="zh-TW" sz="1800" dirty="0" smtClean="0">
                          <a:latin typeface="+mn-lt"/>
                          <a:ea typeface="標楷體" panose="03000509000000000000" pitchFamily="65" charset="-120"/>
                        </a:rPr>
                        <a:t>+886-2-2730-1283</a:t>
                      </a:r>
                      <a:endParaRPr lang="zh-TW" altLang="en-US" sz="1800" dirty="0">
                        <a:latin typeface="+mn-lt"/>
                        <a:ea typeface="標楷體" panose="03000509000000000000" pitchFamily="65" charset="-120"/>
                        <a:cs typeface="Times New Roman" panose="02020603050405020304" pitchFamily="18"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zh-TW" sz="1800" dirty="0" smtClean="0">
                          <a:latin typeface="+mn-lt"/>
                          <a:ea typeface="標楷體" panose="03000509000000000000" pitchFamily="65" charset="-120"/>
                        </a:rPr>
                        <a:t>+886-2-2730-1283</a:t>
                      </a:r>
                      <a:endParaRPr lang="zh-TW" altLang="en-US" sz="1800" dirty="0">
                        <a:latin typeface="+mn-lt"/>
                        <a:ea typeface="標楷體" panose="03000509000000000000" pitchFamily="65" charset="-120"/>
                        <a:cs typeface="Times New Roman" panose="02020603050405020304" pitchFamily="18" charset="0"/>
                      </a:endParaRPr>
                    </a:p>
                  </a:txBody>
                  <a:tcPr anchor="ctr"/>
                </a:tc>
              </a:tr>
              <a:tr h="1260078">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1800" dirty="0" smtClean="0">
                          <a:latin typeface="+mn-lt"/>
                          <a:ea typeface="標楷體" panose="03000509000000000000" pitchFamily="65" charset="-120"/>
                        </a:rPr>
                        <a:t>地址</a:t>
                      </a:r>
                      <a:endParaRPr lang="zh-TW" altLang="en-US" sz="1800" b="1" dirty="0">
                        <a:latin typeface="+mn-lt"/>
                        <a:ea typeface="標楷體" panose="03000509000000000000" pitchFamily="65" charset="-120"/>
                        <a:cs typeface="Times New Roman" panose="02020603050405020304" pitchFamily="18" charset="0"/>
                      </a:endParaRPr>
                    </a:p>
                  </a:txBody>
                  <a:tcPr anchor="ctr"/>
                </a:tc>
                <a:tc gridSpan="2">
                  <a:txBody>
                    <a:bodyPr/>
                    <a:lstStyle/>
                    <a:p>
                      <a:pPr algn="l"/>
                      <a:r>
                        <a:rPr lang="en-US" altLang="zh-TW" sz="1800" dirty="0" smtClean="0">
                          <a:latin typeface="+mn-lt"/>
                          <a:ea typeface="標楷體" panose="03000509000000000000" pitchFamily="65" charset="-120"/>
                        </a:rPr>
                        <a:t>Office</a:t>
                      </a:r>
                      <a:r>
                        <a:rPr lang="en-US" altLang="zh-TW" sz="1800" baseline="0" dirty="0" smtClean="0">
                          <a:latin typeface="+mn-lt"/>
                          <a:ea typeface="標楷體" panose="03000509000000000000" pitchFamily="65" charset="-120"/>
                        </a:rPr>
                        <a:t> of International Affairs</a:t>
                      </a:r>
                    </a:p>
                    <a:p>
                      <a:pPr algn="l"/>
                      <a:r>
                        <a:rPr lang="en-US" altLang="zh-TW" sz="1800" baseline="0" dirty="0" smtClean="0">
                          <a:latin typeface="+mn-lt"/>
                          <a:ea typeface="標楷體" panose="03000509000000000000" pitchFamily="65" charset="-120"/>
                        </a:rPr>
                        <a:t>National Taiwan University of Science and Technology (Taiwan Tech)</a:t>
                      </a:r>
                    </a:p>
                    <a:p>
                      <a:pPr algn="l"/>
                      <a:r>
                        <a:rPr lang="en-US" altLang="zh-TW" sz="1800" dirty="0" smtClean="0">
                          <a:latin typeface="+mn-lt"/>
                          <a:ea typeface="標楷體" panose="03000509000000000000" pitchFamily="65" charset="-120"/>
                        </a:rPr>
                        <a:t>Room IB-402,</a:t>
                      </a:r>
                      <a:r>
                        <a:rPr lang="en-US" altLang="zh-TW" sz="1800" baseline="0" dirty="0" smtClean="0">
                          <a:latin typeface="+mn-lt"/>
                          <a:ea typeface="標楷體" panose="03000509000000000000" pitchFamily="65" charset="-120"/>
                        </a:rPr>
                        <a:t> No. 43, Sec. 4, Keelung Rd., </a:t>
                      </a:r>
                      <a:r>
                        <a:rPr lang="en-US" altLang="zh-TW" sz="1800" baseline="0" dirty="0" err="1" smtClean="0">
                          <a:latin typeface="+mn-lt"/>
                          <a:ea typeface="標楷體" panose="03000509000000000000" pitchFamily="65" charset="-120"/>
                        </a:rPr>
                        <a:t>Daan</a:t>
                      </a:r>
                      <a:r>
                        <a:rPr lang="en-US" altLang="zh-TW" sz="1800" baseline="0" dirty="0" smtClean="0">
                          <a:latin typeface="+mn-lt"/>
                          <a:ea typeface="標楷體" panose="03000509000000000000" pitchFamily="65" charset="-120"/>
                        </a:rPr>
                        <a:t> Dist., Taipei City 10607, Taiwan (R.O.C.)</a:t>
                      </a:r>
                      <a:endParaRPr lang="zh-TW" altLang="en-US" sz="1800" dirty="0">
                        <a:latin typeface="+mn-lt"/>
                        <a:ea typeface="標楷體" panose="03000509000000000000" pitchFamily="65" charset="-120"/>
                        <a:cs typeface="Times New Roman" panose="02020603050405020304" pitchFamily="18" charset="0"/>
                      </a:endParaRPr>
                    </a:p>
                  </a:txBody>
                  <a:tcPr anchor="ctr"/>
                </a:tc>
                <a:tc hMerge="1">
                  <a:txBody>
                    <a:bodyPr/>
                    <a:lstStyle/>
                    <a:p>
                      <a:endParaRPr lang="zh-TW" altLang="en-US"/>
                    </a:p>
                  </a:txBody>
                  <a:tcPr/>
                </a:tc>
              </a:tr>
            </a:tbl>
          </a:graphicData>
        </a:graphic>
      </p:graphicFrame>
    </p:spTree>
    <p:extLst>
      <p:ext uri="{BB962C8B-B14F-4D97-AF65-F5344CB8AC3E}">
        <p14:creationId xmlns:p14="http://schemas.microsoft.com/office/powerpoint/2010/main" val="1289823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39552" y="559286"/>
            <a:ext cx="8352928" cy="1069514"/>
          </a:xfrm>
        </p:spPr>
        <p:txBody>
          <a:bodyPr/>
          <a:lstStyle/>
          <a:p>
            <a:pPr algn="l"/>
            <a:r>
              <a:rPr lang="zh-TW" altLang="en-US" sz="3800" dirty="0" smtClean="0">
                <a:solidFill>
                  <a:schemeClr val="tx1"/>
                </a:solidFill>
                <a:latin typeface="標楷體" panose="03000509000000000000" pitchFamily="65" charset="-120"/>
                <a:ea typeface="標楷體" panose="03000509000000000000" pitchFamily="65" charset="-120"/>
              </a:rPr>
              <a:t>確認落點學校後，還要完成哪些程序？</a:t>
            </a:r>
            <a:endParaRPr lang="ko-KR" altLang="en-US" sz="3800" dirty="0">
              <a:solidFill>
                <a:schemeClr val="tx1"/>
              </a:solidFill>
              <a:latin typeface="標楷體" panose="03000509000000000000" pitchFamily="65" charset="-120"/>
            </a:endParaRPr>
          </a:p>
        </p:txBody>
      </p:sp>
      <p:sp>
        <p:nvSpPr>
          <p:cNvPr id="6" name="Content Placeholder 5"/>
          <p:cNvSpPr>
            <a:spLocks noGrp="1"/>
          </p:cNvSpPr>
          <p:nvPr>
            <p:ph idx="1"/>
          </p:nvPr>
        </p:nvSpPr>
        <p:spPr>
          <a:xfrm>
            <a:off x="1043608" y="1268760"/>
            <a:ext cx="8229600" cy="5112568"/>
          </a:xfrm>
        </p:spPr>
        <p:txBody>
          <a:bodyPr>
            <a:normAutofit/>
          </a:bodyPr>
          <a:lstStyle/>
          <a:p>
            <a:pPr lvl="0">
              <a:lnSpc>
                <a:spcPct val="150000"/>
              </a:lnSpc>
            </a:pPr>
            <a:r>
              <a:rPr lang="en-US" altLang="zh-TW" sz="2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STEP</a:t>
            </a:r>
            <a:r>
              <a:rPr lang="zh-TW" altLang="en-US" sz="2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國際事務處提名</a:t>
            </a:r>
            <a:endParaRPr lang="en-US" altLang="zh-TW" sz="2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nSpc>
                <a:spcPct val="150000"/>
              </a:lnSpc>
            </a:pPr>
            <a:r>
              <a:rPr lang="en-US" altLang="zh-TW" sz="2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STEP</a:t>
            </a:r>
            <a:r>
              <a:rPr lang="zh-TW" altLang="en-US" sz="2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姊妹校告知申請文件</a:t>
            </a:r>
            <a:endParaRPr lang="en-US" altLang="ko-KR" sz="2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nSpc>
                <a:spcPct val="150000"/>
              </a:lnSpc>
            </a:pPr>
            <a:r>
              <a:rPr lang="en-US" altLang="zh-TW" sz="2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STEP</a:t>
            </a:r>
            <a:r>
              <a:rPr lang="zh-TW" altLang="en-US" sz="2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準備、提交申請文件</a:t>
            </a:r>
            <a:endParaRPr lang="en-US" altLang="zh-TW" sz="2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nSpc>
                <a:spcPct val="150000"/>
              </a:lnSpc>
            </a:pPr>
            <a:r>
              <a:rPr lang="en-US" altLang="zh-TW" sz="2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STEP</a:t>
            </a:r>
            <a:r>
              <a:rPr lang="zh-TW" altLang="en-US" sz="2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姊妹校審查、公告</a:t>
            </a:r>
            <a:endParaRPr lang="en-US" altLang="ko-KR" sz="2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nSpc>
                <a:spcPct val="150000"/>
              </a:lnSpc>
            </a:pPr>
            <a:r>
              <a:rPr lang="en-US" altLang="zh-TW" sz="2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STEP</a:t>
            </a:r>
            <a:r>
              <a:rPr lang="zh-TW" altLang="en-US" sz="2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確定錄取後之作業</a:t>
            </a:r>
            <a:endParaRPr lang="en-US" altLang="ko-KR" sz="2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nSpc>
                <a:spcPct val="150000"/>
              </a:lnSpc>
            </a:pPr>
            <a:r>
              <a:rPr lang="en-US" altLang="zh-TW" sz="2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STEP</a:t>
            </a:r>
            <a:r>
              <a:rPr lang="zh-TW" altLang="en-US" sz="2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出國前作業</a:t>
            </a:r>
            <a:endParaRPr lang="en-US" altLang="zh-TW" sz="2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nSpc>
                <a:spcPct val="150000"/>
              </a:lnSpc>
            </a:pPr>
            <a:r>
              <a:rPr lang="en-US" altLang="ko-KR"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STEP </a:t>
            </a:r>
            <a:r>
              <a:rPr lang="en-US" altLang="ko-KR" sz="2400" b="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7</a:t>
            </a:r>
            <a:r>
              <a:rPr lang="en-US" altLang="ko-KR" sz="2400" b="1"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b="1"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返國</a:t>
            </a:r>
            <a:r>
              <a:rPr lang="zh-TW" altLang="en-US"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作業須知</a:t>
            </a:r>
            <a:endParaRPr lang="en-US" altLang="ko-KR"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891763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55576" y="415270"/>
            <a:ext cx="7416824" cy="1069514"/>
          </a:xfrm>
        </p:spPr>
        <p:txBody>
          <a:bodyPr/>
          <a:lstStyle/>
          <a:p>
            <a:pPr lvl="0" algn="l"/>
            <a:r>
              <a:rPr lang="en-US" altLang="zh-TW" sz="3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STEP</a:t>
            </a:r>
            <a:r>
              <a:rPr lang="zh-TW" altLang="en-US" sz="3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3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a:t>
            </a:r>
            <a:r>
              <a:rPr lang="en-US" altLang="zh-TW" sz="3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國際</a:t>
            </a:r>
            <a:r>
              <a:rPr lang="zh-TW" altLang="en-US" sz="3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事務</a:t>
            </a:r>
            <a:r>
              <a:rPr lang="zh-TW" altLang="en-US" sz="3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處提名</a:t>
            </a:r>
            <a:endParaRPr lang="en-US" altLang="ko-KR" sz="3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Content Placeholder 5"/>
          <p:cNvSpPr>
            <a:spLocks noGrp="1"/>
          </p:cNvSpPr>
          <p:nvPr>
            <p:ph idx="1"/>
          </p:nvPr>
        </p:nvSpPr>
        <p:spPr>
          <a:xfrm>
            <a:off x="755576" y="1456184"/>
            <a:ext cx="8229600" cy="676672"/>
          </a:xfrm>
        </p:spPr>
        <p:txBody>
          <a:bodyPr>
            <a:normAutofit fontScale="92500" lnSpcReduction="10000"/>
          </a:bodyPr>
          <a:lstStyle/>
          <a:p>
            <a:pPr lvl="0"/>
            <a:r>
              <a:rPr lang="zh-TW" altLang="en-US"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深呼吸，放輕鬆～</a:t>
            </a:r>
            <a:endParaRPr lang="en-US" altLang="zh-TW"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lvl="0"/>
            <a:r>
              <a:rPr lang="zh-TW" altLang="en-US"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請先等待國際處寫信向</a:t>
            </a:r>
            <a:r>
              <a:rPr lang="zh-TW" altLang="en-US"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姊妹</a:t>
            </a:r>
            <a:r>
              <a:rPr lang="zh-TW" altLang="en-US"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校推薦您們申請交換。</a:t>
            </a:r>
            <a:endParaRPr lang="en-US" altLang="ko-KR"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graphicFrame>
        <p:nvGraphicFramePr>
          <p:cNvPr id="3" name="內容版面配置區 2"/>
          <p:cNvGraphicFramePr>
            <a:graphicFrameLocks noGrp="1"/>
          </p:cNvGraphicFramePr>
          <p:nvPr>
            <p:ph idx="10"/>
            <p:extLst>
              <p:ext uri="{D42A27DB-BD31-4B8C-83A1-F6EECF244321}">
                <p14:modId xmlns:p14="http://schemas.microsoft.com/office/powerpoint/2010/main" val="653405529"/>
              </p:ext>
            </p:extLst>
          </p:nvPr>
        </p:nvGraphicFramePr>
        <p:xfrm>
          <a:off x="467544" y="2276872"/>
          <a:ext cx="8064896" cy="2016224"/>
        </p:xfrm>
        <a:graphic>
          <a:graphicData uri="http://schemas.openxmlformats.org/drawingml/2006/table">
            <a:tbl>
              <a:tblPr firstRow="1" bandRow="1">
                <a:tableStyleId>{74C1A8A3-306A-4EB7-A6B1-4F7E0EB9C5D6}</a:tableStyleId>
              </a:tblPr>
              <a:tblGrid>
                <a:gridCol w="4032448"/>
                <a:gridCol w="4032448"/>
              </a:tblGrid>
              <a:tr h="504056">
                <a:tc>
                  <a:txBody>
                    <a:bodyPr/>
                    <a:lstStyle/>
                    <a:p>
                      <a:pPr algn="ctr"/>
                      <a:r>
                        <a:rPr lang="zh-TW" altLang="en-US" sz="1800" dirty="0" smtClean="0">
                          <a:latin typeface="標楷體" panose="03000509000000000000" pitchFamily="65" charset="-120"/>
                          <a:ea typeface="標楷體" panose="03000509000000000000" pitchFamily="65" charset="-120"/>
                        </a:rPr>
                        <a:t>國際處做的事</a:t>
                      </a:r>
                      <a:endParaRPr lang="zh-TW" altLang="en-US" sz="1800" dirty="0">
                        <a:latin typeface="標楷體" panose="03000509000000000000" pitchFamily="65" charset="-120"/>
                        <a:ea typeface="標楷體" panose="03000509000000000000" pitchFamily="65" charset="-120"/>
                        <a:cs typeface="Times New Roman" panose="02020603050405020304" pitchFamily="18" charset="0"/>
                      </a:endParaRPr>
                    </a:p>
                  </a:txBody>
                  <a:tcPr anchor="ctr">
                    <a:solidFill>
                      <a:schemeClr val="accent5">
                        <a:lumMod val="50000"/>
                      </a:schemeClr>
                    </a:solidFill>
                  </a:tcPr>
                </a:tc>
                <a:tc>
                  <a:txBody>
                    <a:bodyPr/>
                    <a:lstStyle/>
                    <a:p>
                      <a:pPr algn="ctr"/>
                      <a:r>
                        <a:rPr lang="zh-TW" altLang="en-US" sz="1800" dirty="0" smtClean="0">
                          <a:latin typeface="標楷體" panose="03000509000000000000" pitchFamily="65" charset="-120"/>
                          <a:ea typeface="標楷體" panose="03000509000000000000" pitchFamily="65" charset="-120"/>
                        </a:rPr>
                        <a:t>同學做的事</a:t>
                      </a:r>
                      <a:endParaRPr lang="zh-TW" altLang="en-US" sz="1800" dirty="0">
                        <a:latin typeface="標楷體" panose="03000509000000000000" pitchFamily="65" charset="-120"/>
                        <a:ea typeface="標楷體" panose="03000509000000000000" pitchFamily="65" charset="-120"/>
                        <a:cs typeface="Times New Roman" panose="02020603050405020304" pitchFamily="18" charset="0"/>
                      </a:endParaRPr>
                    </a:p>
                  </a:txBody>
                  <a:tcPr anchor="ctr">
                    <a:solidFill>
                      <a:schemeClr val="accent5">
                        <a:lumMod val="50000"/>
                      </a:schemeClr>
                    </a:solidFill>
                  </a:tcPr>
                </a:tc>
              </a:tr>
              <a:tr h="504056">
                <a:tc>
                  <a:txBody>
                    <a:bodyPr/>
                    <a:lstStyle/>
                    <a:p>
                      <a:pPr algn="ctr"/>
                      <a:r>
                        <a:rPr lang="zh-TW" altLang="en-US" sz="1800" dirty="0" smtClean="0">
                          <a:latin typeface="標楷體" panose="03000509000000000000" pitchFamily="65" charset="-120"/>
                          <a:ea typeface="標楷體" panose="03000509000000000000" pitchFamily="65" charset="-120"/>
                        </a:rPr>
                        <a:t>寄推薦信給姊妹校</a:t>
                      </a:r>
                      <a:endParaRPr lang="zh-TW" altLang="en-US" sz="1800" dirty="0">
                        <a:latin typeface="標楷體" panose="03000509000000000000" pitchFamily="65" charset="-120"/>
                        <a:ea typeface="標楷體" panose="03000509000000000000" pitchFamily="65" charset="-120"/>
                        <a:cs typeface="Times New Roman" panose="02020603050405020304" pitchFamily="18" charset="0"/>
                      </a:endParaRPr>
                    </a:p>
                  </a:txBody>
                  <a:tcPr anchor="ctr"/>
                </a:tc>
                <a:tc>
                  <a:txBody>
                    <a:bodyPr/>
                    <a:lstStyle/>
                    <a:p>
                      <a:pPr algn="ctr"/>
                      <a:r>
                        <a:rPr lang="zh-TW" altLang="en-US" sz="1800" dirty="0" smtClean="0">
                          <a:latin typeface="標楷體" panose="03000509000000000000" pitchFamily="65" charset="-120"/>
                          <a:ea typeface="標楷體" panose="03000509000000000000" pitchFamily="65" charset="-120"/>
                        </a:rPr>
                        <a:t>認識申請同校交換的同學</a:t>
                      </a:r>
                      <a:endParaRPr lang="zh-TW" altLang="en-US" sz="1800" dirty="0">
                        <a:latin typeface="標楷體" panose="03000509000000000000" pitchFamily="65" charset="-120"/>
                        <a:ea typeface="標楷體" panose="03000509000000000000" pitchFamily="65" charset="-120"/>
                        <a:cs typeface="Times New Roman" panose="02020603050405020304" pitchFamily="18" charset="0"/>
                      </a:endParaRPr>
                    </a:p>
                  </a:txBody>
                  <a:tcPr anchor="ctr"/>
                </a:tc>
              </a:tr>
              <a:tr h="504056">
                <a:tc>
                  <a:txBody>
                    <a:bodyPr/>
                    <a:lstStyle/>
                    <a:p>
                      <a:pPr algn="ctr"/>
                      <a:r>
                        <a:rPr lang="zh-TW" altLang="en-US" sz="1800" dirty="0" smtClean="0">
                          <a:latin typeface="標楷體" panose="03000509000000000000" pitchFamily="65" charset="-120"/>
                          <a:ea typeface="標楷體" panose="03000509000000000000" pitchFamily="65" charset="-120"/>
                        </a:rPr>
                        <a:t>追蹤姊妹校是否收到郵件</a:t>
                      </a:r>
                      <a:endParaRPr lang="zh-TW" altLang="en-US" sz="1800" dirty="0">
                        <a:latin typeface="標楷體" panose="03000509000000000000" pitchFamily="65" charset="-120"/>
                        <a:ea typeface="標楷體" panose="03000509000000000000" pitchFamily="65" charset="-120"/>
                        <a:cs typeface="Times New Roman" panose="02020603050405020304" pitchFamily="18" charset="0"/>
                      </a:endParaRPr>
                    </a:p>
                  </a:txBody>
                  <a:tcPr anchor="ctr"/>
                </a:tc>
                <a:tc>
                  <a:txBody>
                    <a:bodyPr/>
                    <a:lstStyle/>
                    <a:p>
                      <a:pPr algn="ctr"/>
                      <a:r>
                        <a:rPr lang="zh-TW" altLang="en-US" sz="1800" dirty="0" smtClean="0">
                          <a:latin typeface="標楷體" panose="03000509000000000000" pitchFamily="65" charset="-120"/>
                          <a:ea typeface="標楷體" panose="03000509000000000000" pitchFamily="65" charset="-120"/>
                        </a:rPr>
                        <a:t>查看姊妹校網站，認識學校</a:t>
                      </a:r>
                      <a:endParaRPr lang="zh-TW" altLang="en-US" sz="1800" dirty="0">
                        <a:latin typeface="標楷體" panose="03000509000000000000" pitchFamily="65" charset="-120"/>
                        <a:ea typeface="標楷體" panose="03000509000000000000" pitchFamily="65" charset="-120"/>
                        <a:cs typeface="Times New Roman" panose="02020603050405020304" pitchFamily="18" charset="0"/>
                      </a:endParaRPr>
                    </a:p>
                  </a:txBody>
                  <a:tcPr anchor="ctr"/>
                </a:tc>
              </a:tr>
              <a:tr h="504056">
                <a:tc>
                  <a:txBody>
                    <a:bodyPr/>
                    <a:lstStyle/>
                    <a:p>
                      <a:pPr algn="ctr"/>
                      <a:r>
                        <a:rPr lang="zh-TW" altLang="en-US" sz="1800" dirty="0" smtClean="0">
                          <a:latin typeface="標楷體" panose="03000509000000000000" pitchFamily="65" charset="-120"/>
                          <a:ea typeface="標楷體" panose="03000509000000000000" pitchFamily="65" charset="-120"/>
                        </a:rPr>
                        <a:t>追蹤姊妹校是否回覆申請資訊</a:t>
                      </a:r>
                      <a:endParaRPr lang="zh-TW" altLang="en-US" sz="1800" dirty="0">
                        <a:latin typeface="標楷體" panose="03000509000000000000" pitchFamily="65" charset="-120"/>
                        <a:ea typeface="標楷體" panose="03000509000000000000" pitchFamily="65" charset="-120"/>
                        <a:cs typeface="Times New Roman" panose="02020603050405020304" pitchFamily="18"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1800" dirty="0" smtClean="0">
                          <a:latin typeface="標楷體" panose="03000509000000000000" pitchFamily="65" charset="-120"/>
                          <a:ea typeface="標楷體" panose="03000509000000000000" pitchFamily="65" charset="-120"/>
                        </a:rPr>
                        <a:t>耐心等候國際處通知</a:t>
                      </a:r>
                      <a:endParaRPr lang="zh-TW" altLang="en-US" sz="1800" dirty="0">
                        <a:latin typeface="標楷體" panose="03000509000000000000" pitchFamily="65" charset="-120"/>
                        <a:ea typeface="標楷體" panose="03000509000000000000" pitchFamily="65" charset="-120"/>
                        <a:cs typeface="Times New Roman" panose="02020603050405020304" pitchFamily="18" charset="0"/>
                      </a:endParaRPr>
                    </a:p>
                  </a:txBody>
                  <a:tcPr anchor="ctr"/>
                </a:tc>
              </a:tr>
            </a:tbl>
          </a:graphicData>
        </a:graphic>
      </p:graphicFrame>
      <p:sp>
        <p:nvSpPr>
          <p:cNvPr id="9" name="Content Placeholder 5"/>
          <p:cNvSpPr txBox="1">
            <a:spLocks/>
          </p:cNvSpPr>
          <p:nvPr/>
        </p:nvSpPr>
        <p:spPr>
          <a:xfrm>
            <a:off x="467544" y="4509120"/>
            <a:ext cx="8136904" cy="1584176"/>
          </a:xfrm>
          <a:prstGeom prst="rect">
            <a:avLst/>
          </a:prstGeom>
        </p:spPr>
        <p:txBody>
          <a:bodyPr anchor="t"/>
          <a:lstStyle>
            <a:lvl1pPr marL="0" indent="0" algn="l" defTabSz="914400" rtl="0" eaLnBrk="1" latinLnBrk="1" hangingPunct="1">
              <a:spcBef>
                <a:spcPct val="20000"/>
              </a:spcBef>
              <a:buFont typeface="Arial" pitchFamily="34" charset="0"/>
              <a:buNone/>
              <a:defRPr sz="20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zh-TW" altLang="en-US" sz="1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補充說明：</a:t>
            </a:r>
            <a:endParaRPr lang="en-US" altLang="zh-TW" sz="1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buFont typeface="+mj-lt"/>
              <a:buAutoNum type="arabicPeriod"/>
            </a:pPr>
            <a:r>
              <a:rPr lang="zh-TW" alt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寄出所有推薦信需耗費</a:t>
            </a:r>
            <a:r>
              <a:rPr lang="zh-TW" altLang="en-US" sz="1800" b="1" u="sng"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約</a:t>
            </a:r>
            <a:r>
              <a:rPr lang="en-US" altLang="zh-TW" sz="1800" b="1" u="sng"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800" b="1" u="sng"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週</a:t>
            </a:r>
            <a:r>
              <a:rPr lang="zh-TW" alt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，信件寄出國際處將會通</a:t>
            </a:r>
            <a:r>
              <a:rPr lang="zh-TW" altLang="en-US" sz="1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知</a:t>
            </a:r>
            <a:r>
              <a:rPr lang="zh-TW" alt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同學，若發現資訊有誤歡迎隨時來信提醒。</a:t>
            </a:r>
            <a:endParaRPr lang="en-US" alt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buFont typeface="+mj-lt"/>
              <a:buAutoNum type="arabicPeriod"/>
            </a:pPr>
            <a:r>
              <a:rPr lang="zh-TW" alt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同學可先至姊妹校網站查詢，看是否有公告交換生申請相關資訊，這段時間可提前準備。</a:t>
            </a:r>
            <a:endParaRPr lang="en-US" altLang="ko-KR" sz="1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949435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67544" y="559286"/>
            <a:ext cx="7416824" cy="1069514"/>
          </a:xfrm>
        </p:spPr>
        <p:txBody>
          <a:bodyPr/>
          <a:lstStyle/>
          <a:p>
            <a:pPr algn="l"/>
            <a:r>
              <a:rPr lang="en-US" altLang="zh-TW" sz="4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STEP</a:t>
            </a:r>
            <a:r>
              <a:rPr lang="zh-TW" altLang="en-US" sz="4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4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a:t>
            </a:r>
            <a:r>
              <a:rPr lang="en-US" altLang="zh-TW"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姊妹校告知申請文件</a:t>
            </a:r>
            <a:endParaRPr lang="en-US" altLang="ko-KR" sz="4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Content Placeholder 5"/>
          <p:cNvSpPr>
            <a:spLocks noGrp="1"/>
          </p:cNvSpPr>
          <p:nvPr>
            <p:ph idx="1"/>
          </p:nvPr>
        </p:nvSpPr>
        <p:spPr>
          <a:xfrm>
            <a:off x="457200" y="1600200"/>
            <a:ext cx="8229600" cy="676672"/>
          </a:xfrm>
        </p:spPr>
        <p:txBody>
          <a:bodyPr/>
          <a:lstStyle/>
          <a:p>
            <a:pPr lvl="0"/>
            <a:r>
              <a:rPr lang="zh-TW" altLang="en-US"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姊妹校將陸續回信告知申請所需文件，國際處收到資訊後將轉發給同學，以及早準備。</a:t>
            </a:r>
            <a:endParaRPr lang="en-US" altLang="ko-KR"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graphicFrame>
        <p:nvGraphicFramePr>
          <p:cNvPr id="10" name="內容版面配置區 2"/>
          <p:cNvGraphicFramePr>
            <a:graphicFrameLocks/>
          </p:cNvGraphicFramePr>
          <p:nvPr>
            <p:extLst>
              <p:ext uri="{D42A27DB-BD31-4B8C-83A1-F6EECF244321}">
                <p14:modId xmlns:p14="http://schemas.microsoft.com/office/powerpoint/2010/main" val="4266608414"/>
              </p:ext>
            </p:extLst>
          </p:nvPr>
        </p:nvGraphicFramePr>
        <p:xfrm>
          <a:off x="611560" y="2564904"/>
          <a:ext cx="7848104" cy="1512168"/>
        </p:xfrm>
        <a:graphic>
          <a:graphicData uri="http://schemas.openxmlformats.org/drawingml/2006/table">
            <a:tbl>
              <a:tblPr firstRow="1" bandRow="1">
                <a:tableStyleId>{74C1A8A3-306A-4EB7-A6B1-4F7E0EB9C5D6}</a:tableStyleId>
              </a:tblPr>
              <a:tblGrid>
                <a:gridCol w="3924052"/>
                <a:gridCol w="3924052"/>
              </a:tblGrid>
              <a:tr h="504056">
                <a:tc>
                  <a:txBody>
                    <a:bodyPr/>
                    <a:lstStyle/>
                    <a:p>
                      <a:pPr algn="ctr"/>
                      <a:r>
                        <a:rPr lang="zh-TW" altLang="en-US" sz="1800" dirty="0" smtClean="0">
                          <a:latin typeface="標楷體" panose="03000509000000000000" pitchFamily="65" charset="-120"/>
                          <a:ea typeface="標楷體" panose="03000509000000000000" pitchFamily="65" charset="-120"/>
                        </a:rPr>
                        <a:t>國際處做的事</a:t>
                      </a:r>
                      <a:endParaRPr lang="zh-TW" altLang="en-US" sz="1800" dirty="0">
                        <a:latin typeface="標楷體" panose="03000509000000000000" pitchFamily="65" charset="-120"/>
                        <a:ea typeface="標楷體" panose="03000509000000000000" pitchFamily="65" charset="-120"/>
                        <a:cs typeface="Times New Roman" panose="02020603050405020304" pitchFamily="18" charset="0"/>
                      </a:endParaRPr>
                    </a:p>
                  </a:txBody>
                  <a:tcPr anchor="ctr">
                    <a:solidFill>
                      <a:schemeClr val="accent5">
                        <a:lumMod val="50000"/>
                      </a:schemeClr>
                    </a:solidFill>
                  </a:tcPr>
                </a:tc>
                <a:tc>
                  <a:txBody>
                    <a:bodyPr/>
                    <a:lstStyle/>
                    <a:p>
                      <a:pPr algn="ctr"/>
                      <a:r>
                        <a:rPr lang="zh-TW" altLang="en-US" sz="1800" dirty="0" smtClean="0">
                          <a:latin typeface="標楷體" panose="03000509000000000000" pitchFamily="65" charset="-120"/>
                          <a:ea typeface="標楷體" panose="03000509000000000000" pitchFamily="65" charset="-120"/>
                        </a:rPr>
                        <a:t>同學做的事</a:t>
                      </a:r>
                      <a:endParaRPr lang="zh-TW" altLang="en-US" sz="1800" dirty="0">
                        <a:latin typeface="標楷體" panose="03000509000000000000" pitchFamily="65" charset="-120"/>
                        <a:ea typeface="標楷體" panose="03000509000000000000" pitchFamily="65" charset="-120"/>
                        <a:cs typeface="Times New Roman" panose="02020603050405020304" pitchFamily="18" charset="0"/>
                      </a:endParaRPr>
                    </a:p>
                  </a:txBody>
                  <a:tcPr anchor="ctr">
                    <a:solidFill>
                      <a:schemeClr val="accent5">
                        <a:lumMod val="50000"/>
                      </a:schemeClr>
                    </a:solidFill>
                  </a:tcPr>
                </a:tc>
              </a:tr>
              <a:tr h="504056">
                <a:tc>
                  <a:txBody>
                    <a:bodyPr/>
                    <a:lstStyle/>
                    <a:p>
                      <a:pPr algn="ctr"/>
                      <a:r>
                        <a:rPr lang="zh-TW" altLang="en-US" sz="1800" dirty="0" smtClean="0">
                          <a:latin typeface="標楷體" panose="03000509000000000000" pitchFamily="65" charset="-120"/>
                          <a:ea typeface="標楷體" panose="03000509000000000000" pitchFamily="65" charset="-120"/>
                        </a:rPr>
                        <a:t>轉發申請資訊</a:t>
                      </a:r>
                      <a:endParaRPr lang="zh-TW" altLang="en-US" sz="1800" dirty="0">
                        <a:latin typeface="標楷體" panose="03000509000000000000" pitchFamily="65" charset="-120"/>
                        <a:ea typeface="標楷體" panose="03000509000000000000" pitchFamily="65" charset="-120"/>
                        <a:cs typeface="Times New Roman" panose="02020603050405020304" pitchFamily="18" charset="0"/>
                      </a:endParaRPr>
                    </a:p>
                  </a:txBody>
                  <a:tcPr anchor="ctr"/>
                </a:tc>
                <a:tc>
                  <a:txBody>
                    <a:bodyPr/>
                    <a:lstStyle/>
                    <a:p>
                      <a:pPr algn="ctr"/>
                      <a:r>
                        <a:rPr lang="zh-TW" altLang="en-US" sz="1800" dirty="0" smtClean="0">
                          <a:latin typeface="標楷體" panose="03000509000000000000" pitchFamily="65" charset="-120"/>
                          <a:ea typeface="標楷體" panose="03000509000000000000" pitchFamily="65" charset="-120"/>
                        </a:rPr>
                        <a:t>隨時留意</a:t>
                      </a:r>
                      <a:r>
                        <a:rPr lang="en-US" altLang="zh-TW" sz="1800" dirty="0" smtClean="0">
                          <a:latin typeface="標楷體" panose="03000509000000000000" pitchFamily="65" charset="-120"/>
                          <a:ea typeface="標楷體" panose="03000509000000000000" pitchFamily="65" charset="-120"/>
                        </a:rPr>
                        <a:t>email</a:t>
                      </a:r>
                      <a:r>
                        <a:rPr lang="zh-TW" altLang="en-US" sz="1800" dirty="0" smtClean="0">
                          <a:latin typeface="標楷體" panose="03000509000000000000" pitchFamily="65" charset="-120"/>
                          <a:ea typeface="標楷體" panose="03000509000000000000" pitchFamily="65" charset="-120"/>
                        </a:rPr>
                        <a:t>信箱</a:t>
                      </a:r>
                      <a:endParaRPr lang="zh-TW" altLang="en-US" sz="1800" dirty="0">
                        <a:latin typeface="標楷體" panose="03000509000000000000" pitchFamily="65" charset="-120"/>
                        <a:ea typeface="標楷體" panose="03000509000000000000" pitchFamily="65" charset="-120"/>
                        <a:cs typeface="Times New Roman" panose="02020603050405020304" pitchFamily="18" charset="0"/>
                      </a:endParaRPr>
                    </a:p>
                  </a:txBody>
                  <a:tcPr anchor="ctr"/>
                </a:tc>
              </a:tr>
              <a:tr h="504056">
                <a:tc>
                  <a:txBody>
                    <a:bodyPr/>
                    <a:lstStyle/>
                    <a:p>
                      <a:pPr algn="ctr"/>
                      <a:r>
                        <a:rPr lang="zh-TW" altLang="en-US" sz="1800" dirty="0" smtClean="0">
                          <a:latin typeface="標楷體" panose="03000509000000000000" pitchFamily="65" charset="-120"/>
                          <a:ea typeface="標楷體" panose="03000509000000000000" pitchFamily="65" charset="-120"/>
                        </a:rPr>
                        <a:t>輔導同學準備文件</a:t>
                      </a:r>
                      <a:endParaRPr lang="zh-TW" altLang="en-US" sz="1800" dirty="0">
                        <a:latin typeface="標楷體" panose="03000509000000000000" pitchFamily="65" charset="-120"/>
                        <a:ea typeface="標楷體" panose="03000509000000000000" pitchFamily="65" charset="-120"/>
                        <a:cs typeface="Times New Roman" panose="02020603050405020304" pitchFamily="18" charset="0"/>
                      </a:endParaRPr>
                    </a:p>
                  </a:txBody>
                  <a:tcPr anchor="ctr"/>
                </a:tc>
                <a:tc>
                  <a:txBody>
                    <a:bodyPr/>
                    <a:lstStyle/>
                    <a:p>
                      <a:pPr algn="ctr"/>
                      <a:r>
                        <a:rPr lang="zh-TW" altLang="en-US" sz="1800" dirty="0" smtClean="0">
                          <a:latin typeface="標楷體" panose="03000509000000000000" pitchFamily="65" charset="-120"/>
                          <a:ea typeface="標楷體" panose="03000509000000000000" pitchFamily="65" charset="-120"/>
                        </a:rPr>
                        <a:t>準備申請文件</a:t>
                      </a:r>
                      <a:endParaRPr lang="zh-TW" altLang="en-US" sz="1800" dirty="0">
                        <a:latin typeface="標楷體" panose="03000509000000000000" pitchFamily="65" charset="-120"/>
                        <a:ea typeface="標楷體" panose="03000509000000000000" pitchFamily="65" charset="-120"/>
                        <a:cs typeface="Times New Roman" panose="02020603050405020304" pitchFamily="18" charset="0"/>
                      </a:endParaRPr>
                    </a:p>
                  </a:txBody>
                  <a:tcPr anchor="ctr"/>
                </a:tc>
              </a:tr>
            </a:tbl>
          </a:graphicData>
        </a:graphic>
      </p:graphicFrame>
      <p:sp>
        <p:nvSpPr>
          <p:cNvPr id="11" name="Content Placeholder 5"/>
          <p:cNvSpPr txBox="1">
            <a:spLocks/>
          </p:cNvSpPr>
          <p:nvPr/>
        </p:nvSpPr>
        <p:spPr>
          <a:xfrm>
            <a:off x="467544" y="4437112"/>
            <a:ext cx="8020298" cy="1800200"/>
          </a:xfrm>
          <a:prstGeom prst="rect">
            <a:avLst/>
          </a:prstGeom>
        </p:spPr>
        <p:txBody>
          <a:bodyPr anchor="t"/>
          <a:lstStyle>
            <a:lvl1pPr marL="0" indent="0" algn="l" defTabSz="914400" rtl="0" eaLnBrk="1" latinLnBrk="1" hangingPunct="1">
              <a:spcBef>
                <a:spcPct val="20000"/>
              </a:spcBef>
              <a:buFont typeface="Arial" pitchFamily="34" charset="0"/>
              <a:buNone/>
              <a:defRPr sz="20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zh-TW" altLang="en-US" sz="1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補充說明：</a:t>
            </a:r>
            <a:endParaRPr lang="en-US" altLang="zh-TW" sz="1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buFont typeface="+mj-lt"/>
              <a:buAutoNum type="arabicPeriod"/>
            </a:pPr>
            <a:r>
              <a:rPr lang="zh-TW" altLang="en-US" sz="1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部分</a:t>
            </a:r>
            <a:r>
              <a:rPr lang="zh-TW" alt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姊妹校會直接聯繫同學，若您直接收到姊妹校</a:t>
            </a:r>
            <a:r>
              <a:rPr lang="en-US" alt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email</a:t>
            </a:r>
            <a:r>
              <a:rPr lang="zh-TW" alt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通知，請務必將郵件轉寄給國際處承辦人留存，以便國際處掌握申請進度並適時給予協助。</a:t>
            </a:r>
            <a:endParaRPr lang="en-US" alt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buFont typeface="+mj-lt"/>
              <a:buAutoNum type="arabicPeriod"/>
            </a:pPr>
            <a:r>
              <a:rPr lang="zh-TW" alt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準備文件過程若遇到疑問，請</a:t>
            </a:r>
            <a:r>
              <a:rPr lang="zh-TW" altLang="en-US" sz="1800" b="1" u="sng"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以校為單位</a:t>
            </a:r>
            <a:r>
              <a:rPr lang="zh-TW" alt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派代表</a:t>
            </a:r>
            <a:r>
              <a:rPr lang="zh-TW" altLang="en-US" sz="1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來信</a:t>
            </a:r>
            <a:r>
              <a:rPr lang="zh-TW" alt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詢問。</a:t>
            </a:r>
            <a:endParaRPr lang="en-US" altLang="ko-KR" sz="1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176948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67544" y="631294"/>
            <a:ext cx="7416824" cy="1069514"/>
          </a:xfrm>
        </p:spPr>
        <p:txBody>
          <a:bodyPr/>
          <a:lstStyle/>
          <a:p>
            <a:pPr lvl="0"/>
            <a:r>
              <a:rPr lang="en-US" altLang="zh-TW" sz="4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STEP</a:t>
            </a:r>
            <a:r>
              <a:rPr lang="zh-TW" altLang="en-US" sz="4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準備、提交申請文件 </a:t>
            </a:r>
            <a:r>
              <a:rPr lang="en-US" altLang="zh-TW"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a:t>
            </a:r>
            <a:endParaRPr lang="en-US" altLang="ko-KR" sz="4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Content Placeholder 5"/>
          <p:cNvSpPr txBox="1">
            <a:spLocks/>
          </p:cNvSpPr>
          <p:nvPr/>
        </p:nvSpPr>
        <p:spPr>
          <a:xfrm>
            <a:off x="437617" y="1700808"/>
            <a:ext cx="8020298" cy="2232248"/>
          </a:xfrm>
          <a:prstGeom prst="rect">
            <a:avLst/>
          </a:prstGeom>
        </p:spPr>
        <p:txBody>
          <a:bodyPr anchor="t"/>
          <a:lstStyle>
            <a:lvl1pPr marL="0" indent="0" algn="l" defTabSz="914400" rtl="0" eaLnBrk="1" latinLnBrk="1" hangingPunct="1">
              <a:spcBef>
                <a:spcPct val="20000"/>
              </a:spcBef>
              <a:buFont typeface="Arial" pitchFamily="34" charset="0"/>
              <a:buNone/>
              <a:defRPr sz="20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各項文件請以電腦繕打，語言統一以</a:t>
            </a:r>
            <a:r>
              <a:rPr lang="zh-TW" altLang="en-US" b="1" u="sng"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英文</a:t>
            </a:r>
            <a:r>
              <a:rPr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繕寫。</a:t>
            </a:r>
            <a:endPar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buFont typeface="Arial" panose="020B0604020202020204" pitchFamily="34" charset="0"/>
              <a:buChar char="•"/>
            </a:pPr>
            <a:r>
              <a:rPr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請務必留意姊妹校申請截止日期。</a:t>
            </a:r>
            <a:endPar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buFont typeface="Arial" panose="020B0604020202020204" pitchFamily="34" charset="0"/>
              <a:buChar char="•"/>
            </a:pPr>
            <a:r>
              <a:rPr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寄送紙本文件須</a:t>
            </a:r>
            <a:r>
              <a:rPr lang="zh-TW" altLang="en-US" b="1" u="sng"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約</a:t>
            </a:r>
            <a:r>
              <a:rPr lang="en-US" altLang="zh-TW" b="1" u="sng"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5-7</a:t>
            </a:r>
            <a:r>
              <a:rPr lang="zh-TW" altLang="en-US" b="1" u="sng"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個工作天</a:t>
            </a:r>
            <a:r>
              <a:rPr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，請務必提前將文件送達國際處。</a:t>
            </a:r>
            <a:endPar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buFont typeface="Arial" panose="020B0604020202020204" pitchFamily="34" charset="0"/>
              <a:buChar char="•"/>
            </a:pPr>
            <a:r>
              <a:rPr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文件統一</a:t>
            </a:r>
            <a:r>
              <a:rPr lang="zh-TW" altLang="en-US" b="1" u="sng"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以</a:t>
            </a:r>
            <a:r>
              <a:rPr lang="zh-TW" altLang="en-US" b="1" u="sng"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校為單位</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派</a:t>
            </a:r>
            <a:r>
              <a:rPr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代表彙整後繳交。</a:t>
            </a:r>
            <a:endPar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buFont typeface="Arial" panose="020B0604020202020204" pitchFamily="34" charset="0"/>
              <a:buChar char="•"/>
            </a:pP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申請、提交文件方式包含：紙本、</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email</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、線上系統填報等，依姊妹校而定。</a:t>
            </a:r>
            <a:endParaRPr lang="en-US" altLang="ko-KR"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graphicFrame>
        <p:nvGraphicFramePr>
          <p:cNvPr id="7" name="內容版面配置區 2"/>
          <p:cNvGraphicFramePr>
            <a:graphicFrameLocks/>
          </p:cNvGraphicFramePr>
          <p:nvPr>
            <p:extLst>
              <p:ext uri="{D42A27DB-BD31-4B8C-83A1-F6EECF244321}">
                <p14:modId xmlns:p14="http://schemas.microsoft.com/office/powerpoint/2010/main" val="1355263819"/>
              </p:ext>
            </p:extLst>
          </p:nvPr>
        </p:nvGraphicFramePr>
        <p:xfrm>
          <a:off x="611560" y="4005064"/>
          <a:ext cx="7848104" cy="1872210"/>
        </p:xfrm>
        <a:graphic>
          <a:graphicData uri="http://schemas.openxmlformats.org/drawingml/2006/table">
            <a:tbl>
              <a:tblPr firstRow="1" bandRow="1">
                <a:tableStyleId>{74C1A8A3-306A-4EB7-A6B1-4F7E0EB9C5D6}</a:tableStyleId>
              </a:tblPr>
              <a:tblGrid>
                <a:gridCol w="3924052"/>
                <a:gridCol w="3924052"/>
              </a:tblGrid>
              <a:tr h="594556">
                <a:tc>
                  <a:txBody>
                    <a:bodyPr/>
                    <a:lstStyle/>
                    <a:p>
                      <a:pPr algn="ctr"/>
                      <a:r>
                        <a:rPr lang="zh-TW" altLang="en-US" sz="1800" dirty="0" smtClean="0">
                          <a:latin typeface="標楷體" panose="03000509000000000000" pitchFamily="65" charset="-120"/>
                          <a:ea typeface="標楷體" panose="03000509000000000000" pitchFamily="65" charset="-120"/>
                        </a:rPr>
                        <a:t>國際處做的事</a:t>
                      </a:r>
                      <a:endParaRPr lang="zh-TW" altLang="en-US" sz="1800" dirty="0">
                        <a:latin typeface="標楷體" panose="03000509000000000000" pitchFamily="65" charset="-120"/>
                        <a:ea typeface="標楷體" panose="03000509000000000000" pitchFamily="65" charset="-120"/>
                        <a:cs typeface="Times New Roman" panose="02020603050405020304" pitchFamily="18" charset="0"/>
                      </a:endParaRPr>
                    </a:p>
                  </a:txBody>
                  <a:tcPr anchor="ctr">
                    <a:solidFill>
                      <a:schemeClr val="accent5">
                        <a:lumMod val="50000"/>
                      </a:schemeClr>
                    </a:solidFill>
                  </a:tcPr>
                </a:tc>
                <a:tc>
                  <a:txBody>
                    <a:bodyPr/>
                    <a:lstStyle/>
                    <a:p>
                      <a:pPr algn="ctr"/>
                      <a:r>
                        <a:rPr lang="zh-TW" altLang="en-US" sz="1800" dirty="0" smtClean="0">
                          <a:latin typeface="標楷體" panose="03000509000000000000" pitchFamily="65" charset="-120"/>
                          <a:ea typeface="標楷體" panose="03000509000000000000" pitchFamily="65" charset="-120"/>
                        </a:rPr>
                        <a:t>同學做的事</a:t>
                      </a:r>
                      <a:endParaRPr lang="zh-TW" altLang="en-US" sz="1800" dirty="0">
                        <a:latin typeface="標楷體" panose="03000509000000000000" pitchFamily="65" charset="-120"/>
                        <a:ea typeface="標楷體" panose="03000509000000000000" pitchFamily="65" charset="-120"/>
                        <a:cs typeface="Times New Roman" panose="02020603050405020304" pitchFamily="18" charset="0"/>
                      </a:endParaRPr>
                    </a:p>
                  </a:txBody>
                  <a:tcPr anchor="ctr">
                    <a:solidFill>
                      <a:schemeClr val="accent5">
                        <a:lumMod val="50000"/>
                      </a:schemeClr>
                    </a:solidFill>
                  </a:tcPr>
                </a:tc>
              </a:tr>
              <a:tr h="594556">
                <a:tc>
                  <a:txBody>
                    <a:bodyPr/>
                    <a:lstStyle/>
                    <a:p>
                      <a:pPr algn="ctr"/>
                      <a:r>
                        <a:rPr lang="zh-TW" altLang="en-US" sz="1800" dirty="0" smtClean="0">
                          <a:latin typeface="標楷體" panose="03000509000000000000" pitchFamily="65" charset="-120"/>
                          <a:ea typeface="標楷體" panose="03000509000000000000" pitchFamily="65" charset="-120"/>
                        </a:rPr>
                        <a:t>輔導同學準備文件</a:t>
                      </a:r>
                      <a:endParaRPr lang="zh-TW" altLang="en-US" sz="1800" dirty="0">
                        <a:latin typeface="標楷體" panose="03000509000000000000" pitchFamily="65" charset="-120"/>
                        <a:ea typeface="標楷體" panose="03000509000000000000" pitchFamily="65" charset="-120"/>
                        <a:cs typeface="Times New Roman" panose="02020603050405020304" pitchFamily="18" charset="0"/>
                      </a:endParaRPr>
                    </a:p>
                  </a:txBody>
                  <a:tcPr anchor="ctr"/>
                </a:tc>
                <a:tc>
                  <a:txBody>
                    <a:bodyPr/>
                    <a:lstStyle/>
                    <a:p>
                      <a:pPr algn="ctr"/>
                      <a:r>
                        <a:rPr lang="zh-TW" altLang="en-US" sz="1800" dirty="0" smtClean="0">
                          <a:latin typeface="標楷體" panose="03000509000000000000" pitchFamily="65" charset="-120"/>
                          <a:ea typeface="標楷體" panose="03000509000000000000" pitchFamily="65" charset="-120"/>
                        </a:rPr>
                        <a:t>準備各項文件</a:t>
                      </a:r>
                      <a:endParaRPr lang="zh-TW" altLang="en-US" sz="1800" dirty="0">
                        <a:latin typeface="標楷體" panose="03000509000000000000" pitchFamily="65" charset="-120"/>
                        <a:ea typeface="標楷體" panose="03000509000000000000" pitchFamily="65" charset="-120"/>
                        <a:cs typeface="Times New Roman" panose="02020603050405020304" pitchFamily="18" charset="0"/>
                      </a:endParaRPr>
                    </a:p>
                  </a:txBody>
                  <a:tcPr anchor="ctr"/>
                </a:tc>
              </a:tr>
              <a:tr h="683098">
                <a:tc>
                  <a:txBody>
                    <a:bodyPr/>
                    <a:lstStyle/>
                    <a:p>
                      <a:pPr algn="ctr"/>
                      <a:r>
                        <a:rPr lang="zh-TW" altLang="en-US" sz="1800" kern="1200" dirty="0" smtClean="0">
                          <a:latin typeface="標楷體" panose="03000509000000000000" pitchFamily="65" charset="-120"/>
                          <a:ea typeface="標楷體" panose="03000509000000000000" pitchFamily="65" charset="-120"/>
                        </a:rPr>
                        <a:t>彙整文件並提報姊妹校</a:t>
                      </a:r>
                      <a:endParaRPr lang="en-US" altLang="zh-TW" sz="1800" kern="1200" dirty="0" smtClean="0">
                        <a:latin typeface="標楷體" panose="03000509000000000000" pitchFamily="65" charset="-120"/>
                        <a:ea typeface="標楷體" panose="03000509000000000000" pitchFamily="65" charset="-120"/>
                      </a:endParaRPr>
                    </a:p>
                    <a:p>
                      <a:pPr algn="ctr"/>
                      <a:r>
                        <a:rPr lang="zh-TW" altLang="en-US" sz="1400" kern="1200" dirty="0" smtClean="0">
                          <a:latin typeface="標楷體" panose="03000509000000000000" pitchFamily="65" charset="-120"/>
                          <a:ea typeface="標楷體" panose="03000509000000000000" pitchFamily="65" charset="-120"/>
                        </a:rPr>
                        <a:t>（視各校情況而定）</a:t>
                      </a:r>
                      <a:endParaRPr lang="zh-TW" altLang="en-US" sz="1400" b="1" kern="12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endParaRPr>
                    </a:p>
                  </a:txBody>
                  <a:tcPr anchor="ctr"/>
                </a:tc>
                <a:tc>
                  <a:txBody>
                    <a:bodyPr/>
                    <a:lstStyle/>
                    <a:p>
                      <a:pPr algn="ctr"/>
                      <a:r>
                        <a:rPr lang="zh-TW" altLang="en-US" sz="1800" kern="1200" dirty="0" smtClean="0">
                          <a:latin typeface="標楷體" panose="03000509000000000000" pitchFamily="65" charset="-120"/>
                          <a:ea typeface="標楷體" panose="03000509000000000000" pitchFamily="65" charset="-120"/>
                        </a:rPr>
                        <a:t>按時提交申請文件</a:t>
                      </a:r>
                      <a:endParaRPr lang="zh-TW" altLang="en-US" sz="1800" kern="1200" dirty="0">
                        <a:solidFill>
                          <a:schemeClr val="dk1"/>
                        </a:solidFill>
                        <a:latin typeface="標楷體" panose="03000509000000000000" pitchFamily="65" charset="-120"/>
                        <a:ea typeface="標楷體" panose="03000509000000000000" pitchFamily="65" charset="-12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1124185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67544" y="631294"/>
            <a:ext cx="7416824" cy="1069514"/>
          </a:xfrm>
        </p:spPr>
        <p:txBody>
          <a:bodyPr/>
          <a:lstStyle/>
          <a:p>
            <a:pPr lvl="0"/>
            <a:r>
              <a:rPr lang="en-US" altLang="zh-TW" sz="4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STEP</a:t>
            </a:r>
            <a:r>
              <a:rPr lang="zh-TW" altLang="en-US" sz="4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準備、提交申請文件 </a:t>
            </a:r>
            <a:r>
              <a:rPr lang="en-US" altLang="zh-TW"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a:t>
            </a:r>
            <a:endParaRPr lang="en-US" altLang="ko-KR" sz="4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Content Placeholder 5"/>
          <p:cNvSpPr txBox="1">
            <a:spLocks/>
          </p:cNvSpPr>
          <p:nvPr/>
        </p:nvSpPr>
        <p:spPr>
          <a:xfrm>
            <a:off x="467544" y="1700808"/>
            <a:ext cx="8208912" cy="4464496"/>
          </a:xfrm>
          <a:prstGeom prst="rect">
            <a:avLst/>
          </a:prstGeom>
        </p:spPr>
        <p:txBody>
          <a:bodyPr anchor="t"/>
          <a:lstStyle>
            <a:lvl1pPr marL="0" indent="0" algn="l" defTabSz="914400" rtl="0" eaLnBrk="1" latinLnBrk="1" hangingPunct="1">
              <a:spcBef>
                <a:spcPct val="20000"/>
              </a:spcBef>
              <a:buFont typeface="Arial" pitchFamily="34" charset="0"/>
              <a:buNone/>
              <a:defRPr sz="20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nSpc>
                <a:spcPts val="2600"/>
              </a:lnSpc>
              <a:buFont typeface="+mj-lt"/>
              <a:buAutoNum type="arabicPeriod"/>
            </a:pPr>
            <a:r>
              <a:rPr lang="zh-TW" altLang="en-US"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個人資料部分</a:t>
            </a:r>
            <a:endParaRPr lang="en-US" altLang="zh-TW"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622300" lvl="1" indent="-260350">
              <a:lnSpc>
                <a:spcPts val="2600"/>
              </a:lnSpc>
              <a:buFont typeface="+mj-lt"/>
              <a:buAutoNum type="arabicParenR"/>
            </a:pPr>
            <a:r>
              <a:rPr lang="zh-TW" altLang="en-US"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姓名：同</a:t>
            </a:r>
            <a:r>
              <a:rPr lang="zh-TW" altLang="en-US" sz="2000" b="1" u="sng"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護照</a:t>
            </a:r>
            <a:r>
              <a:rPr lang="zh-TW" altLang="en-US"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拼音，請留意姓、名順序。</a:t>
            </a:r>
            <a:endParaRPr lang="en-US" altLang="zh-TW"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622300" lvl="1" indent="-260350">
              <a:lnSpc>
                <a:spcPts val="2600"/>
              </a:lnSpc>
              <a:buFont typeface="+mj-lt"/>
              <a:buAutoNum type="arabicParenR"/>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電話：請加上國碼（範例：</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+886-2-2730-1234</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 ／ </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+886-987-654-321</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622300" lvl="1" indent="-260350">
              <a:lnSpc>
                <a:spcPts val="2600"/>
              </a:lnSpc>
              <a:buFont typeface="+mj-lt"/>
              <a:buAutoNum type="arabicParenR"/>
            </a:pP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地址</a:t>
            </a:r>
            <a:r>
              <a:rPr lang="zh-TW" altLang="en-US"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：請填</a:t>
            </a:r>
            <a:r>
              <a:rPr lang="zh-TW" altLang="en-US" sz="2000" b="1" u="sng"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完整英文郵件地址</a:t>
            </a:r>
            <a:endParaRPr lang="en-US" altLang="zh-TW" sz="20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marL="361950" lvl="1" indent="0">
              <a:lnSpc>
                <a:spcPts val="2600"/>
              </a:lnSpc>
              <a:buNone/>
            </a:pPr>
            <a:r>
              <a:rPr lang="zh-TW" altLang="en-US"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（填錯就收不到入學許可，可能無法去交換！）</a:t>
            </a:r>
            <a:endParaRPr lang="en-US" altLang="zh-TW"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361950" lvl="1" indent="0">
              <a:lnSpc>
                <a:spcPts val="2600"/>
              </a:lnSpc>
              <a:buNone/>
            </a:pP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        或填台</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科大國際處</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地址</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361950" lvl="1" indent="0">
              <a:lnSpc>
                <a:spcPts val="2600"/>
              </a:lnSpc>
              <a:buNone/>
            </a:pP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      （務必註明</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IB402</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Office of International </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Affair</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1435100" lvl="1" indent="-1073150">
              <a:lnSpc>
                <a:spcPts val="2600"/>
              </a:lnSpc>
              <a:buNone/>
            </a:pP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4) </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生日：日期填寫格式以姊妹校規定為主。為避免混淆，月份請盡量以英文表示。（範例：</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December 10, 1996</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1258888" lvl="1" indent="-896938">
              <a:lnSpc>
                <a:spcPts val="2600"/>
              </a:lnSpc>
              <a:buNone/>
            </a:pP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 緊急聯絡人：請務必填寫</a:t>
            </a:r>
            <a:r>
              <a:rPr lang="zh-TW" altLang="en-US" sz="2000" b="1" u="sng"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懂英文</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之家人或朋友的聯絡資料。</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45331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67544" y="487278"/>
            <a:ext cx="7416824" cy="1069514"/>
          </a:xfrm>
        </p:spPr>
        <p:txBody>
          <a:bodyPr/>
          <a:lstStyle/>
          <a:p>
            <a:pPr lvl="0"/>
            <a:r>
              <a:rPr lang="en-US" altLang="zh-TW" sz="4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STEP</a:t>
            </a:r>
            <a:r>
              <a:rPr lang="zh-TW" altLang="en-US" sz="4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準備、提交申請文件 </a:t>
            </a:r>
            <a:r>
              <a:rPr lang="en-US" altLang="zh-TW"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a:t>
            </a:r>
            <a:endParaRPr lang="en-US" altLang="ko-KR" sz="4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Content Placeholder 5"/>
          <p:cNvSpPr txBox="1">
            <a:spLocks/>
          </p:cNvSpPr>
          <p:nvPr/>
        </p:nvSpPr>
        <p:spPr>
          <a:xfrm>
            <a:off x="467544" y="1556792"/>
            <a:ext cx="8208912" cy="4032448"/>
          </a:xfrm>
          <a:prstGeom prst="rect">
            <a:avLst/>
          </a:prstGeom>
        </p:spPr>
        <p:txBody>
          <a:bodyPr anchor="t"/>
          <a:lstStyle>
            <a:lvl1pPr marL="0" indent="0" algn="l" defTabSz="914400" rtl="0" eaLnBrk="1" latinLnBrk="1" hangingPunct="1">
              <a:spcBef>
                <a:spcPct val="20000"/>
              </a:spcBef>
              <a:buFont typeface="Arial" pitchFamily="34" charset="0"/>
              <a:buNone/>
              <a:defRPr sz="20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nSpc>
                <a:spcPts val="2600"/>
              </a:lnSpc>
              <a:buFont typeface="+mj-lt"/>
              <a:buAutoNum type="arabicPeriod" startAt="2"/>
            </a:pPr>
            <a:r>
              <a:rPr lang="zh-TW" altLang="en-US"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選課單／課程預選單（</a:t>
            </a:r>
            <a:r>
              <a:rPr lang="en-US" altLang="zh-TW"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Learning Agreement</a:t>
            </a:r>
            <a:r>
              <a:rPr lang="zh-TW" altLang="en-US"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622300" lvl="1" indent="-260350">
              <a:lnSpc>
                <a:spcPts val="2600"/>
              </a:lnSpc>
              <a:buFont typeface="+mj-lt"/>
              <a:buAutoNum type="arabicParenR"/>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表格通常有</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Sending Institute</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的欄位需要簽名，請找</a:t>
            </a:r>
            <a:r>
              <a:rPr lang="zh-TW" altLang="en-US" sz="2000"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國際處承辦人</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簽名確認。</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5" name="群組 4"/>
          <p:cNvGrpSpPr/>
          <p:nvPr/>
        </p:nvGrpSpPr>
        <p:grpSpPr>
          <a:xfrm>
            <a:off x="1234256" y="2852936"/>
            <a:ext cx="6722120" cy="3189100"/>
            <a:chOff x="1043608" y="3120221"/>
            <a:chExt cx="6722120" cy="3189099"/>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3120221"/>
              <a:ext cx="6722120" cy="31890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矩形 2"/>
            <p:cNvSpPr/>
            <p:nvPr/>
          </p:nvSpPr>
          <p:spPr>
            <a:xfrm>
              <a:off x="1115616" y="5301208"/>
              <a:ext cx="1368152" cy="2904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866746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67544" y="487278"/>
            <a:ext cx="7416824" cy="1069514"/>
          </a:xfrm>
        </p:spPr>
        <p:txBody>
          <a:bodyPr/>
          <a:lstStyle/>
          <a:p>
            <a:pPr lvl="0"/>
            <a:r>
              <a:rPr lang="en-US" altLang="zh-TW" sz="4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STEP</a:t>
            </a:r>
            <a:r>
              <a:rPr lang="zh-TW" altLang="en-US" sz="4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準備、提交申請文件 </a:t>
            </a:r>
            <a:r>
              <a:rPr lang="en-US" altLang="zh-TW"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a:t>
            </a:r>
            <a:endParaRPr lang="en-US" altLang="ko-KR" sz="4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Content Placeholder 5"/>
          <p:cNvSpPr txBox="1">
            <a:spLocks/>
          </p:cNvSpPr>
          <p:nvPr/>
        </p:nvSpPr>
        <p:spPr>
          <a:xfrm>
            <a:off x="467544" y="1700810"/>
            <a:ext cx="8424936" cy="4392488"/>
          </a:xfrm>
          <a:prstGeom prst="rect">
            <a:avLst/>
          </a:prstGeom>
        </p:spPr>
        <p:txBody>
          <a:bodyPr anchor="t"/>
          <a:lstStyle>
            <a:lvl1pPr marL="0" indent="0" algn="l" defTabSz="914400" rtl="0" eaLnBrk="1" latinLnBrk="1" hangingPunct="1">
              <a:spcBef>
                <a:spcPct val="20000"/>
              </a:spcBef>
              <a:buFont typeface="Arial" pitchFamily="34" charset="0"/>
              <a:buNone/>
              <a:defRPr sz="20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nSpc>
                <a:spcPts val="2600"/>
              </a:lnSpc>
              <a:buFont typeface="+mj-lt"/>
              <a:buAutoNum type="arabicPeriod" startAt="3"/>
            </a:pPr>
            <a:r>
              <a:rPr lang="zh-TW" altLang="en-US"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其他</a:t>
            </a:r>
            <a:endParaRPr lang="en-US" altLang="zh-TW"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622300" lvl="1" indent="-260350">
              <a:lnSpc>
                <a:spcPts val="2600"/>
              </a:lnSpc>
              <a:buFont typeface="+mj-lt"/>
              <a:buAutoNum type="arabicParenR"/>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成績單</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622300" lvl="1" indent="-260350">
              <a:lnSpc>
                <a:spcPts val="2600"/>
              </a:lnSpc>
              <a:buFont typeface="+mj-lt"/>
              <a:buAutoNum type="arabicParenR"/>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語言能力</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證明</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622300" lvl="1" indent="-260350">
              <a:lnSpc>
                <a:spcPts val="2600"/>
              </a:lnSpc>
              <a:buFont typeface="+mj-lt"/>
              <a:buAutoNum type="arabicParenR"/>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個人</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簡歷</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622300" lvl="1" indent="-260350">
              <a:lnSpc>
                <a:spcPts val="2600"/>
              </a:lnSpc>
              <a:buFont typeface="+mj-lt"/>
              <a:buAutoNum type="arabicParenR"/>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讀書</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計畫</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622300" lvl="1" indent="-260350">
              <a:lnSpc>
                <a:spcPts val="2600"/>
              </a:lnSpc>
              <a:buFont typeface="+mj-lt"/>
              <a:buAutoNum type="arabicParenR"/>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存款</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證明：向</a:t>
            </a:r>
            <a:r>
              <a:rPr lang="zh-TW" altLang="en-US" sz="2000" b="1" u="sng"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銀行／郵局</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申請英文版證明。</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622300" lvl="1" indent="-260350">
              <a:lnSpc>
                <a:spcPts val="2600"/>
              </a:lnSpc>
              <a:buFont typeface="+mj-lt"/>
              <a:buAutoNum type="arabicParenR"/>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健康保險證明：向</a:t>
            </a:r>
            <a:r>
              <a:rPr lang="zh-TW" altLang="en-US" sz="2000" b="1" u="sng"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保險公司</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申請英文版證明。</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622300" lvl="1" indent="-260350">
              <a:lnSpc>
                <a:spcPts val="2600"/>
              </a:lnSpc>
              <a:buFont typeface="+mj-lt"/>
              <a:buAutoNum type="arabicParenR"/>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健康檢查</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證明：格式請依各國姐妹校要求為準。若無制式規定，赴醫院體檢時請告知為「申請一般留學用</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622300" lvl="1" indent="-260350">
              <a:lnSpc>
                <a:spcPts val="2600"/>
              </a:lnSpc>
              <a:buFont typeface="+mj-lt"/>
              <a:buAutoNum type="arabicParenR"/>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獎學金</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證明：符合本校赴外研習獎學金申請標準者，可向本處申請。</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681416899"/>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1898</TotalTime>
  <Words>1601</Words>
  <Application>Microsoft Office PowerPoint</Application>
  <PresentationFormat>如螢幕大小 (4:3)</PresentationFormat>
  <Paragraphs>175</Paragraphs>
  <Slides>18</Slides>
  <Notes>1</Notes>
  <HiddenSlides>0</HiddenSlides>
  <MMClips>0</MMClips>
  <ScaleCrop>false</ScaleCrop>
  <HeadingPairs>
    <vt:vector size="6" baseType="variant">
      <vt:variant>
        <vt:lpstr>使用字型</vt:lpstr>
      </vt:variant>
      <vt:variant>
        <vt:i4>10</vt:i4>
      </vt:variant>
      <vt:variant>
        <vt:lpstr>佈景主題</vt:lpstr>
      </vt:variant>
      <vt:variant>
        <vt:i4>2</vt:i4>
      </vt:variant>
      <vt:variant>
        <vt:lpstr>投影片標題</vt:lpstr>
      </vt:variant>
      <vt:variant>
        <vt:i4>18</vt:i4>
      </vt:variant>
    </vt:vector>
  </HeadingPairs>
  <TitlesOfParts>
    <vt:vector size="30" baseType="lpstr">
      <vt:lpstr>맑은 고딕</vt:lpstr>
      <vt:lpstr>宋体</vt:lpstr>
      <vt:lpstr>新細明體</vt:lpstr>
      <vt:lpstr>標楷體</vt:lpstr>
      <vt:lpstr>Arial</vt:lpstr>
      <vt:lpstr>Calibri</vt:lpstr>
      <vt:lpstr>Calibri Light</vt:lpstr>
      <vt:lpstr>Tahoma</vt:lpstr>
      <vt:lpstr>Times New Roman</vt:lpstr>
      <vt:lpstr>Wingdings</vt:lpstr>
      <vt:lpstr>Custom Design</vt:lpstr>
      <vt:lpstr>Office 佈景主題</vt:lpstr>
      <vt:lpstr>2020春季學期 赴海外交換學生 行前說明會</vt:lpstr>
      <vt:lpstr>赴海外交換計畫承辦人資訊</vt:lpstr>
      <vt:lpstr>確認落點學校後，還要完成哪些程序？</vt:lpstr>
      <vt:lpstr>STEP 1. 國際事務處提名</vt:lpstr>
      <vt:lpstr>STEP 2. 姊妹校告知申請文件</vt:lpstr>
      <vt:lpstr>STEP 3. 準備、提交申請文件 (1)</vt:lpstr>
      <vt:lpstr>STEP 3. 準備、提交申請文件 (2)</vt:lpstr>
      <vt:lpstr>STEP 3. 準備、提交申請文件 (3)</vt:lpstr>
      <vt:lpstr>STEP 3. 準備、提交申請文件 (4)</vt:lpstr>
      <vt:lpstr>STEP 4. 姊妹校審查、公告</vt:lpstr>
      <vt:lpstr>STEP 5. 確定錄取後之作業</vt:lpstr>
      <vt:lpstr>STEP 6. 出國前作業 (1)</vt:lpstr>
      <vt:lpstr>STEP 6. 出國前作業 (2)</vt:lpstr>
      <vt:lpstr>STEP 6. 出國前作業 (3)</vt:lpstr>
      <vt:lpstr>都完成後， 可以開始收拾行李、抱著期待的心情準備出國啦！</vt:lpstr>
      <vt:lpstr>交換學生須知</vt:lpstr>
      <vt:lpstr>STEP 7.返國作業須知</vt:lpstr>
      <vt:lpstr>預祝大家 申請一切順利 </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User</cp:lastModifiedBy>
  <cp:revision>316</cp:revision>
  <dcterms:created xsi:type="dcterms:W3CDTF">2014-04-01T16:35:38Z</dcterms:created>
  <dcterms:modified xsi:type="dcterms:W3CDTF">2019-10-07T02:45:04Z</dcterms:modified>
</cp:coreProperties>
</file>